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4.jpg" ContentType="image/jpeg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80" r:id="rId4"/>
    <p:sldId id="285" r:id="rId5"/>
    <p:sldId id="295" r:id="rId6"/>
    <p:sldId id="292" r:id="rId7"/>
    <p:sldId id="296" r:id="rId8"/>
    <p:sldId id="294" r:id="rId9"/>
    <p:sldId id="288" r:id="rId10"/>
    <p:sldId id="297" r:id="rId11"/>
    <p:sldId id="299" r:id="rId12"/>
    <p:sldId id="298" r:id="rId13"/>
    <p:sldId id="300" r:id="rId14"/>
    <p:sldId id="256" r:id="rId15"/>
    <p:sldId id="289" r:id="rId16"/>
    <p:sldId id="303" r:id="rId17"/>
    <p:sldId id="262" r:id="rId18"/>
    <p:sldId id="304" r:id="rId19"/>
    <p:sldId id="267" r:id="rId20"/>
    <p:sldId id="287" r:id="rId21"/>
    <p:sldId id="305" r:id="rId22"/>
    <p:sldId id="302" r:id="rId23"/>
    <p:sldId id="301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E"/>
    <a:srgbClr val="008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1510" autoAdjust="0"/>
  </p:normalViewPr>
  <p:slideViewPr>
    <p:cSldViewPr>
      <p:cViewPr varScale="1">
        <p:scale>
          <a:sx n="99" d="100"/>
          <a:sy n="99" d="100"/>
        </p:scale>
        <p:origin x="-19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Evidence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Practice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/>
      <dgm:t>
        <a:bodyPr/>
        <a:lstStyle/>
        <a:p>
          <a:r>
            <a:rPr lang="en-NZ" dirty="0" smtClean="0"/>
            <a:t>Policy</a:t>
          </a:r>
          <a:endParaRPr lang="en-NZ" dirty="0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CD49AFF4-E493-4F41-842F-EA0CA4864FF2}" type="presOf" srcId="{90496DDD-D22A-40B6-801D-195E62D90F1D}" destId="{A6814388-ACBA-4E07-BC8B-BD1657571308}" srcOrd="0" destOrd="0" presId="urn:microsoft.com/office/officeart/2005/8/layout/cycle6"/>
    <dgm:cxn modelId="{B6D120B9-FE26-4FE9-B683-CF3198229A3D}" type="presOf" srcId="{283D07B4-E787-408F-8325-D86326CF6188}" destId="{5B835986-705A-4DE2-AE65-3B7E300D0632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04EF2AB1-82AD-4F96-95D4-5C75CB10F1F4}" type="presOf" srcId="{0BA9BC03-A788-451D-A2E9-E946835616E4}" destId="{FB9BBC8B-98E9-4B00-B31E-1024DFD29C58}" srcOrd="0" destOrd="0" presId="urn:microsoft.com/office/officeart/2005/8/layout/cycle6"/>
    <dgm:cxn modelId="{71A90386-15A8-4F71-91F8-A1B513D21634}" type="presOf" srcId="{84489EC4-24A5-4599-BC4F-1F5C3F44E0C3}" destId="{389DF7FD-6508-4CF5-8501-7FEEE04A9F18}" srcOrd="0" destOrd="0" presId="urn:microsoft.com/office/officeart/2005/8/layout/cycle6"/>
    <dgm:cxn modelId="{2CF38951-4382-40B5-98E4-C7C4AD7E5833}" type="presOf" srcId="{E15880B3-C32E-4057-B7F6-45136B2457E1}" destId="{230B994C-8BD4-42D2-98A7-6BA45C27B2C0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1615E244-7EE2-41C3-8FD1-6A8BB2E044F7}" type="presOf" srcId="{B0E8BA30-87CB-42BE-9671-428F10C44A70}" destId="{C343EE91-163D-4542-8897-1F9D3DCF6F4D}" srcOrd="0" destOrd="0" presId="urn:microsoft.com/office/officeart/2005/8/layout/cycle6"/>
    <dgm:cxn modelId="{84D78952-915F-4111-B03A-B95AFB94709D}" type="presOf" srcId="{2FA4E069-98F8-4AE7-9576-EF5EC715ABC4}" destId="{55114DCC-9DCC-40D1-B620-4A1D70B01F5D}" srcOrd="0" destOrd="0" presId="urn:microsoft.com/office/officeart/2005/8/layout/cycle6"/>
    <dgm:cxn modelId="{1FA3A311-9117-4124-B984-F81047BCB8A9}" type="presParOf" srcId="{389DF7FD-6508-4CF5-8501-7FEEE04A9F18}" destId="{C343EE91-163D-4542-8897-1F9D3DCF6F4D}" srcOrd="0" destOrd="0" presId="urn:microsoft.com/office/officeart/2005/8/layout/cycle6"/>
    <dgm:cxn modelId="{F919EBEF-244F-4F89-933A-1D5B63C14058}" type="presParOf" srcId="{389DF7FD-6508-4CF5-8501-7FEEE04A9F18}" destId="{229369DE-8AEF-4D33-8792-04EF49703F08}" srcOrd="1" destOrd="0" presId="urn:microsoft.com/office/officeart/2005/8/layout/cycle6"/>
    <dgm:cxn modelId="{68C83B0F-8B63-4E29-86C8-4C1D43437F4B}" type="presParOf" srcId="{389DF7FD-6508-4CF5-8501-7FEEE04A9F18}" destId="{230B994C-8BD4-42D2-98A7-6BA45C27B2C0}" srcOrd="2" destOrd="0" presId="urn:microsoft.com/office/officeart/2005/8/layout/cycle6"/>
    <dgm:cxn modelId="{5F283852-6A10-46C6-93F3-165A0933BFEA}" type="presParOf" srcId="{389DF7FD-6508-4CF5-8501-7FEEE04A9F18}" destId="{A6814388-ACBA-4E07-BC8B-BD1657571308}" srcOrd="3" destOrd="0" presId="urn:microsoft.com/office/officeart/2005/8/layout/cycle6"/>
    <dgm:cxn modelId="{6947ED69-B9AD-414F-9280-4E298E75D91C}" type="presParOf" srcId="{389DF7FD-6508-4CF5-8501-7FEEE04A9F18}" destId="{F8FD80D5-A41B-4B5D-BB4B-46D73A130D9B}" srcOrd="4" destOrd="0" presId="urn:microsoft.com/office/officeart/2005/8/layout/cycle6"/>
    <dgm:cxn modelId="{08F7ADE5-E419-4FF2-97B0-16173B712B1B}" type="presParOf" srcId="{389DF7FD-6508-4CF5-8501-7FEEE04A9F18}" destId="{FB9BBC8B-98E9-4B00-B31E-1024DFD29C58}" srcOrd="5" destOrd="0" presId="urn:microsoft.com/office/officeart/2005/8/layout/cycle6"/>
    <dgm:cxn modelId="{10CB7BE9-B2B7-4D76-A572-7A7C7D5FF72B}" type="presParOf" srcId="{389DF7FD-6508-4CF5-8501-7FEEE04A9F18}" destId="{55114DCC-9DCC-40D1-B620-4A1D70B01F5D}" srcOrd="6" destOrd="0" presId="urn:microsoft.com/office/officeart/2005/8/layout/cycle6"/>
    <dgm:cxn modelId="{C01F83BE-4C54-4C12-80F8-7EA3224108E1}" type="presParOf" srcId="{389DF7FD-6508-4CF5-8501-7FEEE04A9F18}" destId="{F32BFD98-CC50-44B3-93EE-A46C8A878797}" srcOrd="7" destOrd="0" presId="urn:microsoft.com/office/officeart/2005/8/layout/cycle6"/>
    <dgm:cxn modelId="{36666423-C7AA-490A-9FD9-240456852F80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Research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Practice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/>
      <dgm:t>
        <a:bodyPr/>
        <a:lstStyle/>
        <a:p>
          <a:r>
            <a:rPr lang="en-NZ" dirty="0" smtClean="0"/>
            <a:t>Policy</a:t>
          </a:r>
          <a:endParaRPr lang="en-NZ" dirty="0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50CC4157-90F4-41DD-935F-FC419D868220}" type="presOf" srcId="{2FA4E069-98F8-4AE7-9576-EF5EC715ABC4}" destId="{55114DCC-9DCC-40D1-B620-4A1D70B01F5D}" srcOrd="0" destOrd="0" presId="urn:microsoft.com/office/officeart/2005/8/layout/cycle6"/>
    <dgm:cxn modelId="{CCA68CDE-1065-4A86-9BA1-1A274AD96F5C}" type="presOf" srcId="{84489EC4-24A5-4599-BC4F-1F5C3F44E0C3}" destId="{389DF7FD-6508-4CF5-8501-7FEEE04A9F18}" srcOrd="0" destOrd="0" presId="urn:microsoft.com/office/officeart/2005/8/layout/cycle6"/>
    <dgm:cxn modelId="{B4318897-2E93-409D-8DB8-C903A1240C5A}" type="presOf" srcId="{0BA9BC03-A788-451D-A2E9-E946835616E4}" destId="{FB9BBC8B-98E9-4B00-B31E-1024DFD29C58}" srcOrd="0" destOrd="0" presId="urn:microsoft.com/office/officeart/2005/8/layout/cycle6"/>
    <dgm:cxn modelId="{385526CA-A72C-46BA-AB39-CADE8D67C5BB}" type="presOf" srcId="{283D07B4-E787-408F-8325-D86326CF6188}" destId="{5B835986-705A-4DE2-AE65-3B7E300D0632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871D1DBE-9559-47A7-AA27-7B65AD2421F7}" type="presOf" srcId="{B0E8BA30-87CB-42BE-9671-428F10C44A70}" destId="{C343EE91-163D-4542-8897-1F9D3DCF6F4D}" srcOrd="0" destOrd="0" presId="urn:microsoft.com/office/officeart/2005/8/layout/cycle6"/>
    <dgm:cxn modelId="{C9B0CE62-CD4B-4145-BAD6-80D09E3F7A6A}" type="presOf" srcId="{90496DDD-D22A-40B6-801D-195E62D90F1D}" destId="{A6814388-ACBA-4E07-BC8B-BD1657571308}" srcOrd="0" destOrd="0" presId="urn:microsoft.com/office/officeart/2005/8/layout/cycle6"/>
    <dgm:cxn modelId="{B93D4829-AF63-4F80-8298-E1A1BF143210}" type="presOf" srcId="{E15880B3-C32E-4057-B7F6-45136B2457E1}" destId="{230B994C-8BD4-42D2-98A7-6BA45C27B2C0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1AFE6712-5D35-4CD0-9903-2D4D18EC06EC}" type="presParOf" srcId="{389DF7FD-6508-4CF5-8501-7FEEE04A9F18}" destId="{C343EE91-163D-4542-8897-1F9D3DCF6F4D}" srcOrd="0" destOrd="0" presId="urn:microsoft.com/office/officeart/2005/8/layout/cycle6"/>
    <dgm:cxn modelId="{EAE0DEA0-9794-47B2-AFDB-133B8B083025}" type="presParOf" srcId="{389DF7FD-6508-4CF5-8501-7FEEE04A9F18}" destId="{229369DE-8AEF-4D33-8792-04EF49703F08}" srcOrd="1" destOrd="0" presId="urn:microsoft.com/office/officeart/2005/8/layout/cycle6"/>
    <dgm:cxn modelId="{39698FDD-68DA-436F-B04D-82AAD3D90B87}" type="presParOf" srcId="{389DF7FD-6508-4CF5-8501-7FEEE04A9F18}" destId="{230B994C-8BD4-42D2-98A7-6BA45C27B2C0}" srcOrd="2" destOrd="0" presId="urn:microsoft.com/office/officeart/2005/8/layout/cycle6"/>
    <dgm:cxn modelId="{A4983F31-E674-419C-AD45-D8893D0FE886}" type="presParOf" srcId="{389DF7FD-6508-4CF5-8501-7FEEE04A9F18}" destId="{A6814388-ACBA-4E07-BC8B-BD1657571308}" srcOrd="3" destOrd="0" presId="urn:microsoft.com/office/officeart/2005/8/layout/cycle6"/>
    <dgm:cxn modelId="{AE25FF6A-2420-4A5B-AF2E-0CE755B52280}" type="presParOf" srcId="{389DF7FD-6508-4CF5-8501-7FEEE04A9F18}" destId="{F8FD80D5-A41B-4B5D-BB4B-46D73A130D9B}" srcOrd="4" destOrd="0" presId="urn:microsoft.com/office/officeart/2005/8/layout/cycle6"/>
    <dgm:cxn modelId="{164A5ED9-E008-4C3E-81C2-E6723992B4D5}" type="presParOf" srcId="{389DF7FD-6508-4CF5-8501-7FEEE04A9F18}" destId="{FB9BBC8B-98E9-4B00-B31E-1024DFD29C58}" srcOrd="5" destOrd="0" presId="urn:microsoft.com/office/officeart/2005/8/layout/cycle6"/>
    <dgm:cxn modelId="{E60B4CCD-5B92-47B7-B0E6-C097B6B5739F}" type="presParOf" srcId="{389DF7FD-6508-4CF5-8501-7FEEE04A9F18}" destId="{55114DCC-9DCC-40D1-B620-4A1D70B01F5D}" srcOrd="6" destOrd="0" presId="urn:microsoft.com/office/officeart/2005/8/layout/cycle6"/>
    <dgm:cxn modelId="{25493DD5-C636-4DC7-B030-E8505357FFC8}" type="presParOf" srcId="{389DF7FD-6508-4CF5-8501-7FEEE04A9F18}" destId="{F32BFD98-CC50-44B3-93EE-A46C8A878797}" srcOrd="7" destOrd="0" presId="urn:microsoft.com/office/officeart/2005/8/layout/cycle6"/>
    <dgm:cxn modelId="{26669B36-E4C7-4E20-AFAB-8C728CC988A8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Employment rates</a:t>
          </a:r>
        </a:p>
        <a:p>
          <a:r>
            <a:rPr lang="en-NZ" dirty="0" smtClean="0"/>
            <a:t>Evidence-based intervention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Some early implementation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/>
      <dgm:t>
        <a:bodyPr/>
        <a:lstStyle/>
        <a:p>
          <a:r>
            <a:rPr lang="en-NZ" dirty="0" smtClean="0"/>
            <a:t>Rising to the Challenge</a:t>
          </a:r>
          <a:endParaRPr lang="en-NZ" dirty="0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 custRadScaleRad="98254" custRadScaleInc="-18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1D2ACCEA-6AB5-488F-BD1C-7749B3EEECFB}" type="presOf" srcId="{B0E8BA30-87CB-42BE-9671-428F10C44A70}" destId="{C343EE91-163D-4542-8897-1F9D3DCF6F4D}" srcOrd="0" destOrd="0" presId="urn:microsoft.com/office/officeart/2005/8/layout/cycle6"/>
    <dgm:cxn modelId="{1FA6C11B-1649-4DD4-83EA-88DEAA3B82EA}" type="presOf" srcId="{2FA4E069-98F8-4AE7-9576-EF5EC715ABC4}" destId="{55114DCC-9DCC-40D1-B620-4A1D70B01F5D}" srcOrd="0" destOrd="0" presId="urn:microsoft.com/office/officeart/2005/8/layout/cycle6"/>
    <dgm:cxn modelId="{1E496710-72BC-4E01-877D-788F6908666C}" type="presOf" srcId="{0BA9BC03-A788-451D-A2E9-E946835616E4}" destId="{FB9BBC8B-98E9-4B00-B31E-1024DFD29C58}" srcOrd="0" destOrd="0" presId="urn:microsoft.com/office/officeart/2005/8/layout/cycle6"/>
    <dgm:cxn modelId="{6E5D8217-F4E6-42F5-81B9-B1BEA6AE4520}" type="presOf" srcId="{84489EC4-24A5-4599-BC4F-1F5C3F44E0C3}" destId="{389DF7FD-6508-4CF5-8501-7FEEE04A9F18}" srcOrd="0" destOrd="0" presId="urn:microsoft.com/office/officeart/2005/8/layout/cycle6"/>
    <dgm:cxn modelId="{3B1EADFE-8B93-40C0-9D40-EB17EB9DB5F3}" type="presOf" srcId="{90496DDD-D22A-40B6-801D-195E62D90F1D}" destId="{A6814388-ACBA-4E07-BC8B-BD1657571308}" srcOrd="0" destOrd="0" presId="urn:microsoft.com/office/officeart/2005/8/layout/cycle6"/>
    <dgm:cxn modelId="{EBF58816-462C-434D-8C6F-0C58F1ADB4AF}" type="presOf" srcId="{283D07B4-E787-408F-8325-D86326CF6188}" destId="{5B835986-705A-4DE2-AE65-3B7E300D0632}" srcOrd="0" destOrd="0" presId="urn:microsoft.com/office/officeart/2005/8/layout/cycle6"/>
    <dgm:cxn modelId="{804034EC-7626-47B4-A68D-FE389C8F8239}" type="presOf" srcId="{E15880B3-C32E-4057-B7F6-45136B2457E1}" destId="{230B994C-8BD4-42D2-98A7-6BA45C27B2C0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FDD6E4EA-5F79-40E8-97E5-4FC1935F7DF0}" type="presParOf" srcId="{389DF7FD-6508-4CF5-8501-7FEEE04A9F18}" destId="{C343EE91-163D-4542-8897-1F9D3DCF6F4D}" srcOrd="0" destOrd="0" presId="urn:microsoft.com/office/officeart/2005/8/layout/cycle6"/>
    <dgm:cxn modelId="{1CF1AFB2-42AF-43BF-A42D-773ABC88C860}" type="presParOf" srcId="{389DF7FD-6508-4CF5-8501-7FEEE04A9F18}" destId="{229369DE-8AEF-4D33-8792-04EF49703F08}" srcOrd="1" destOrd="0" presId="urn:microsoft.com/office/officeart/2005/8/layout/cycle6"/>
    <dgm:cxn modelId="{994B9A59-F93B-40E9-912D-E29C568472C8}" type="presParOf" srcId="{389DF7FD-6508-4CF5-8501-7FEEE04A9F18}" destId="{230B994C-8BD4-42D2-98A7-6BA45C27B2C0}" srcOrd="2" destOrd="0" presId="urn:microsoft.com/office/officeart/2005/8/layout/cycle6"/>
    <dgm:cxn modelId="{9CB14401-79C4-4CC2-BAAE-AD4C92D6C4EE}" type="presParOf" srcId="{389DF7FD-6508-4CF5-8501-7FEEE04A9F18}" destId="{A6814388-ACBA-4E07-BC8B-BD1657571308}" srcOrd="3" destOrd="0" presId="urn:microsoft.com/office/officeart/2005/8/layout/cycle6"/>
    <dgm:cxn modelId="{1E6AC7A0-3BA7-47F2-B5C8-DD07E18BB71B}" type="presParOf" srcId="{389DF7FD-6508-4CF5-8501-7FEEE04A9F18}" destId="{F8FD80D5-A41B-4B5D-BB4B-46D73A130D9B}" srcOrd="4" destOrd="0" presId="urn:microsoft.com/office/officeart/2005/8/layout/cycle6"/>
    <dgm:cxn modelId="{626CB77A-8A2B-45D9-A3F6-53755EA813B1}" type="presParOf" srcId="{389DF7FD-6508-4CF5-8501-7FEEE04A9F18}" destId="{FB9BBC8B-98E9-4B00-B31E-1024DFD29C58}" srcOrd="5" destOrd="0" presId="urn:microsoft.com/office/officeart/2005/8/layout/cycle6"/>
    <dgm:cxn modelId="{97036488-59D4-4000-86A7-86AFEA19125C}" type="presParOf" srcId="{389DF7FD-6508-4CF5-8501-7FEEE04A9F18}" destId="{55114DCC-9DCC-40D1-B620-4A1D70B01F5D}" srcOrd="6" destOrd="0" presId="urn:microsoft.com/office/officeart/2005/8/layout/cycle6"/>
    <dgm:cxn modelId="{2B2D56CE-AE2D-46CA-B608-0D7B319C93BD}" type="presParOf" srcId="{389DF7FD-6508-4CF5-8501-7FEEE04A9F18}" destId="{F32BFD98-CC50-44B3-93EE-A46C8A878797}" srcOrd="7" destOrd="0" presId="urn:microsoft.com/office/officeart/2005/8/layout/cycle6"/>
    <dgm:cxn modelId="{B9393A4F-9322-4324-80F3-8BFA9B7E6CB7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Research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Practice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/>
      <dgm:t>
        <a:bodyPr/>
        <a:lstStyle/>
        <a:p>
          <a:r>
            <a:rPr lang="en-NZ" dirty="0" smtClean="0"/>
            <a:t>Policy</a:t>
          </a:r>
          <a:endParaRPr lang="en-NZ" dirty="0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AAEBCBE2-A278-4FC8-B822-3F49CF4CA449}" type="presOf" srcId="{0BA9BC03-A788-451D-A2E9-E946835616E4}" destId="{FB9BBC8B-98E9-4B00-B31E-1024DFD29C58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8B56410F-F38A-479C-9523-7185C3F10329}" type="presOf" srcId="{E15880B3-C32E-4057-B7F6-45136B2457E1}" destId="{230B994C-8BD4-42D2-98A7-6BA45C27B2C0}" srcOrd="0" destOrd="0" presId="urn:microsoft.com/office/officeart/2005/8/layout/cycle6"/>
    <dgm:cxn modelId="{304B3E8E-17E7-4381-986A-D6F854954E36}" type="presOf" srcId="{2FA4E069-98F8-4AE7-9576-EF5EC715ABC4}" destId="{55114DCC-9DCC-40D1-B620-4A1D70B01F5D}" srcOrd="0" destOrd="0" presId="urn:microsoft.com/office/officeart/2005/8/layout/cycle6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65C550FE-A8D7-4F6C-BE62-D8D767CACCB6}" type="presOf" srcId="{283D07B4-E787-408F-8325-D86326CF6188}" destId="{5B835986-705A-4DE2-AE65-3B7E300D0632}" srcOrd="0" destOrd="0" presId="urn:microsoft.com/office/officeart/2005/8/layout/cycle6"/>
    <dgm:cxn modelId="{F29CCAC9-207C-4C05-88BB-24442844ED11}" type="presOf" srcId="{84489EC4-24A5-4599-BC4F-1F5C3F44E0C3}" destId="{389DF7FD-6508-4CF5-8501-7FEEE04A9F18}" srcOrd="0" destOrd="0" presId="urn:microsoft.com/office/officeart/2005/8/layout/cycle6"/>
    <dgm:cxn modelId="{4BEF966B-2139-4ADB-B2AA-0504C24ED2DF}" type="presOf" srcId="{90496DDD-D22A-40B6-801D-195E62D90F1D}" destId="{A6814388-ACBA-4E07-BC8B-BD1657571308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D1372F28-73D3-4689-80F4-4A8CE064E75A}" type="presOf" srcId="{B0E8BA30-87CB-42BE-9671-428F10C44A70}" destId="{C343EE91-163D-4542-8897-1F9D3DCF6F4D}" srcOrd="0" destOrd="0" presId="urn:microsoft.com/office/officeart/2005/8/layout/cycle6"/>
    <dgm:cxn modelId="{4E0461E5-FC30-408A-9365-BEE17BB72F75}" type="presParOf" srcId="{389DF7FD-6508-4CF5-8501-7FEEE04A9F18}" destId="{C343EE91-163D-4542-8897-1F9D3DCF6F4D}" srcOrd="0" destOrd="0" presId="urn:microsoft.com/office/officeart/2005/8/layout/cycle6"/>
    <dgm:cxn modelId="{4531D01D-0CF4-470D-BD47-69FFA3706190}" type="presParOf" srcId="{389DF7FD-6508-4CF5-8501-7FEEE04A9F18}" destId="{229369DE-8AEF-4D33-8792-04EF49703F08}" srcOrd="1" destOrd="0" presId="urn:microsoft.com/office/officeart/2005/8/layout/cycle6"/>
    <dgm:cxn modelId="{3E8B968F-1D21-467D-A84B-E165A9465D6F}" type="presParOf" srcId="{389DF7FD-6508-4CF5-8501-7FEEE04A9F18}" destId="{230B994C-8BD4-42D2-98A7-6BA45C27B2C0}" srcOrd="2" destOrd="0" presId="urn:microsoft.com/office/officeart/2005/8/layout/cycle6"/>
    <dgm:cxn modelId="{9DDC4321-0298-448E-8537-CBD6FBFB4FA5}" type="presParOf" srcId="{389DF7FD-6508-4CF5-8501-7FEEE04A9F18}" destId="{A6814388-ACBA-4E07-BC8B-BD1657571308}" srcOrd="3" destOrd="0" presId="urn:microsoft.com/office/officeart/2005/8/layout/cycle6"/>
    <dgm:cxn modelId="{87702847-CA4E-4A6B-A7E8-3CC220361BB5}" type="presParOf" srcId="{389DF7FD-6508-4CF5-8501-7FEEE04A9F18}" destId="{F8FD80D5-A41B-4B5D-BB4B-46D73A130D9B}" srcOrd="4" destOrd="0" presId="urn:microsoft.com/office/officeart/2005/8/layout/cycle6"/>
    <dgm:cxn modelId="{3F0CE8E5-A785-4DB6-9C47-CE0BB563D28F}" type="presParOf" srcId="{389DF7FD-6508-4CF5-8501-7FEEE04A9F18}" destId="{FB9BBC8B-98E9-4B00-B31E-1024DFD29C58}" srcOrd="5" destOrd="0" presId="urn:microsoft.com/office/officeart/2005/8/layout/cycle6"/>
    <dgm:cxn modelId="{D4F5C572-14EC-46F2-9106-5F696E2319BA}" type="presParOf" srcId="{389DF7FD-6508-4CF5-8501-7FEEE04A9F18}" destId="{55114DCC-9DCC-40D1-B620-4A1D70B01F5D}" srcOrd="6" destOrd="0" presId="urn:microsoft.com/office/officeart/2005/8/layout/cycle6"/>
    <dgm:cxn modelId="{3C6E5B43-734C-4CCB-AC4F-F6B4248A3220}" type="presParOf" srcId="{389DF7FD-6508-4CF5-8501-7FEEE04A9F18}" destId="{F32BFD98-CC50-44B3-93EE-A46C8A878797}" srcOrd="7" destOrd="0" presId="urn:microsoft.com/office/officeart/2005/8/layout/cycle6"/>
    <dgm:cxn modelId="{A8A70A65-CCD8-452D-A02E-8CDD9239CD2D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Employment rates</a:t>
          </a:r>
        </a:p>
        <a:p>
          <a:r>
            <a:rPr lang="en-NZ" dirty="0" smtClean="0"/>
            <a:t>Evidence-based intervention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Some early implementation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/>
      <dgm:t>
        <a:bodyPr/>
        <a:lstStyle/>
        <a:p>
          <a:r>
            <a:rPr lang="en-NZ" dirty="0" smtClean="0"/>
            <a:t>Rising to the Challenge</a:t>
          </a:r>
          <a:endParaRPr lang="en-NZ" dirty="0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 custRadScaleRad="98254" custRadScaleInc="-18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FDAB1486-8598-4F95-BC8A-D2CA4AB24EF1}" type="presOf" srcId="{90496DDD-D22A-40B6-801D-195E62D90F1D}" destId="{A6814388-ACBA-4E07-BC8B-BD1657571308}" srcOrd="0" destOrd="0" presId="urn:microsoft.com/office/officeart/2005/8/layout/cycle6"/>
    <dgm:cxn modelId="{4CC806A1-256C-4C3C-B56E-977F36CEB50A}" type="presOf" srcId="{84489EC4-24A5-4599-BC4F-1F5C3F44E0C3}" destId="{389DF7FD-6508-4CF5-8501-7FEEE04A9F18}" srcOrd="0" destOrd="0" presId="urn:microsoft.com/office/officeart/2005/8/layout/cycle6"/>
    <dgm:cxn modelId="{A1B4D48B-A5A0-4CAD-8544-572DA762D5F2}" type="presOf" srcId="{B0E8BA30-87CB-42BE-9671-428F10C44A70}" destId="{C343EE91-163D-4542-8897-1F9D3DCF6F4D}" srcOrd="0" destOrd="0" presId="urn:microsoft.com/office/officeart/2005/8/layout/cycle6"/>
    <dgm:cxn modelId="{926FDE65-5091-4B94-8259-107FF46CF00B}" type="presOf" srcId="{283D07B4-E787-408F-8325-D86326CF6188}" destId="{5B835986-705A-4DE2-AE65-3B7E300D0632}" srcOrd="0" destOrd="0" presId="urn:microsoft.com/office/officeart/2005/8/layout/cycle6"/>
    <dgm:cxn modelId="{C5310736-B8DB-4226-B608-449E05220252}" type="presOf" srcId="{0BA9BC03-A788-451D-A2E9-E946835616E4}" destId="{FB9BBC8B-98E9-4B00-B31E-1024DFD29C58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3D4E96F7-A8E7-48B6-9340-603C5A0699DC}" type="presOf" srcId="{E15880B3-C32E-4057-B7F6-45136B2457E1}" destId="{230B994C-8BD4-42D2-98A7-6BA45C27B2C0}" srcOrd="0" destOrd="0" presId="urn:microsoft.com/office/officeart/2005/8/layout/cycle6"/>
    <dgm:cxn modelId="{B9F0B653-48A3-4B9B-B74E-8BBA8658DF23}" type="presOf" srcId="{2FA4E069-98F8-4AE7-9576-EF5EC715ABC4}" destId="{55114DCC-9DCC-40D1-B620-4A1D70B01F5D}" srcOrd="0" destOrd="0" presId="urn:microsoft.com/office/officeart/2005/8/layout/cycle6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CFABECD0-B6DE-486A-BB5D-7E8AC02A2A15}" type="presParOf" srcId="{389DF7FD-6508-4CF5-8501-7FEEE04A9F18}" destId="{C343EE91-163D-4542-8897-1F9D3DCF6F4D}" srcOrd="0" destOrd="0" presId="urn:microsoft.com/office/officeart/2005/8/layout/cycle6"/>
    <dgm:cxn modelId="{BB4EA21C-0980-455D-B55B-E8EF6F03084F}" type="presParOf" srcId="{389DF7FD-6508-4CF5-8501-7FEEE04A9F18}" destId="{229369DE-8AEF-4D33-8792-04EF49703F08}" srcOrd="1" destOrd="0" presId="urn:microsoft.com/office/officeart/2005/8/layout/cycle6"/>
    <dgm:cxn modelId="{C0866D1A-F609-45DC-92C4-11B068A24989}" type="presParOf" srcId="{389DF7FD-6508-4CF5-8501-7FEEE04A9F18}" destId="{230B994C-8BD4-42D2-98A7-6BA45C27B2C0}" srcOrd="2" destOrd="0" presId="urn:microsoft.com/office/officeart/2005/8/layout/cycle6"/>
    <dgm:cxn modelId="{61CAEC44-2E80-4795-A083-B7CD2C845795}" type="presParOf" srcId="{389DF7FD-6508-4CF5-8501-7FEEE04A9F18}" destId="{A6814388-ACBA-4E07-BC8B-BD1657571308}" srcOrd="3" destOrd="0" presId="urn:microsoft.com/office/officeart/2005/8/layout/cycle6"/>
    <dgm:cxn modelId="{E57963AC-931A-4232-891A-6F3F6C0EA2D7}" type="presParOf" srcId="{389DF7FD-6508-4CF5-8501-7FEEE04A9F18}" destId="{F8FD80D5-A41B-4B5D-BB4B-46D73A130D9B}" srcOrd="4" destOrd="0" presId="urn:microsoft.com/office/officeart/2005/8/layout/cycle6"/>
    <dgm:cxn modelId="{39215D3A-E66A-4D5A-AFB2-0FEED84A61BC}" type="presParOf" srcId="{389DF7FD-6508-4CF5-8501-7FEEE04A9F18}" destId="{FB9BBC8B-98E9-4B00-B31E-1024DFD29C58}" srcOrd="5" destOrd="0" presId="urn:microsoft.com/office/officeart/2005/8/layout/cycle6"/>
    <dgm:cxn modelId="{D0A108A0-6D14-4A26-8154-743989AF9BCC}" type="presParOf" srcId="{389DF7FD-6508-4CF5-8501-7FEEE04A9F18}" destId="{55114DCC-9DCC-40D1-B620-4A1D70B01F5D}" srcOrd="6" destOrd="0" presId="urn:microsoft.com/office/officeart/2005/8/layout/cycle6"/>
    <dgm:cxn modelId="{6E3362D4-4F19-49C1-9B21-B6F1B2E6CEEC}" type="presParOf" srcId="{389DF7FD-6508-4CF5-8501-7FEEE04A9F18}" destId="{F32BFD98-CC50-44B3-93EE-A46C8A878797}" srcOrd="7" destOrd="0" presId="urn:microsoft.com/office/officeart/2005/8/layout/cycle6"/>
    <dgm:cxn modelId="{2880B22E-74AE-4117-A301-03F91714E907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prstDash val="sysDash"/>
        </a:ln>
      </dgm:spPr>
      <dgm:t>
        <a:bodyPr/>
        <a:lstStyle/>
        <a:p>
          <a:r>
            <a:rPr lang="en-NZ" dirty="0" smtClean="0">
              <a:solidFill>
                <a:schemeClr val="tx1"/>
              </a:solidFill>
            </a:rPr>
            <a:t>Implementation evidence: role of State Trainer</a:t>
          </a:r>
          <a:endParaRPr lang="en-NZ" dirty="0">
            <a:solidFill>
              <a:schemeClr val="tx1"/>
            </a:solidFill>
          </a:endParaRPr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prstDash val="sysDash"/>
        </a:ln>
      </dgm:spPr>
      <dgm:t>
        <a:bodyPr/>
        <a:lstStyle/>
        <a:p>
          <a:r>
            <a:rPr lang="en-NZ" dirty="0" smtClean="0">
              <a:solidFill>
                <a:schemeClr val="tx1"/>
              </a:solidFill>
            </a:rPr>
            <a:t>Sustained implementation</a:t>
          </a:r>
          <a:endParaRPr lang="en-NZ" dirty="0">
            <a:solidFill>
              <a:schemeClr val="tx1"/>
            </a:solidFill>
          </a:endParaRPr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prstDash val="sysDash"/>
        </a:ln>
      </dgm:spPr>
      <dgm:t>
        <a:bodyPr/>
        <a:lstStyle/>
        <a:p>
          <a:pPr algn="l"/>
          <a:r>
            <a:rPr lang="en-NZ" dirty="0" smtClean="0">
              <a:solidFill>
                <a:schemeClr val="tx1"/>
              </a:solidFill>
            </a:rPr>
            <a:t>Further policy and systems development</a:t>
          </a:r>
          <a:endParaRPr lang="en-NZ" dirty="0">
            <a:solidFill>
              <a:schemeClr val="tx1"/>
            </a:solidFill>
          </a:endParaRPr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99979" custRadScaleInc="236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 custRadScaleRad="98254" custRadScaleInc="-18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F7D38BCF-97BB-4EE1-8A5D-50D1302FBB10}" type="presOf" srcId="{B0E8BA30-87CB-42BE-9671-428F10C44A70}" destId="{C343EE91-163D-4542-8897-1F9D3DCF6F4D}" srcOrd="0" destOrd="0" presId="urn:microsoft.com/office/officeart/2005/8/layout/cycle6"/>
    <dgm:cxn modelId="{5FD69372-D891-434A-BB57-8E9CB79A26AF}" type="presOf" srcId="{E15880B3-C32E-4057-B7F6-45136B2457E1}" destId="{230B994C-8BD4-42D2-98A7-6BA45C27B2C0}" srcOrd="0" destOrd="0" presId="urn:microsoft.com/office/officeart/2005/8/layout/cycle6"/>
    <dgm:cxn modelId="{AF08ADAB-F014-4210-B4B3-0DD5550D52FA}" type="presOf" srcId="{84489EC4-24A5-4599-BC4F-1F5C3F44E0C3}" destId="{389DF7FD-6508-4CF5-8501-7FEEE04A9F18}" srcOrd="0" destOrd="0" presId="urn:microsoft.com/office/officeart/2005/8/layout/cycle6"/>
    <dgm:cxn modelId="{8B89D899-A0A8-46F6-B905-E495A6392035}" type="presOf" srcId="{0BA9BC03-A788-451D-A2E9-E946835616E4}" destId="{FB9BBC8B-98E9-4B00-B31E-1024DFD29C58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B88D3C74-4BFA-48F2-BAC4-83A049437B4D}" type="presOf" srcId="{90496DDD-D22A-40B6-801D-195E62D90F1D}" destId="{A6814388-ACBA-4E07-BC8B-BD1657571308}" srcOrd="0" destOrd="0" presId="urn:microsoft.com/office/officeart/2005/8/layout/cycle6"/>
    <dgm:cxn modelId="{C7145787-40F7-4296-98E6-293C5594EBA6}" type="presOf" srcId="{2FA4E069-98F8-4AE7-9576-EF5EC715ABC4}" destId="{55114DCC-9DCC-40D1-B620-4A1D70B01F5D}" srcOrd="0" destOrd="0" presId="urn:microsoft.com/office/officeart/2005/8/layout/cycle6"/>
    <dgm:cxn modelId="{A9EDDF49-A236-4088-B3AC-44F8DC46B912}" type="presOf" srcId="{283D07B4-E787-408F-8325-D86326CF6188}" destId="{5B835986-705A-4DE2-AE65-3B7E300D0632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D88861BB-8A70-4A8B-B462-4AF90F03C77C}" type="presParOf" srcId="{389DF7FD-6508-4CF5-8501-7FEEE04A9F18}" destId="{C343EE91-163D-4542-8897-1F9D3DCF6F4D}" srcOrd="0" destOrd="0" presId="urn:microsoft.com/office/officeart/2005/8/layout/cycle6"/>
    <dgm:cxn modelId="{B3C40F31-22FD-4710-BD0B-2321CA24D313}" type="presParOf" srcId="{389DF7FD-6508-4CF5-8501-7FEEE04A9F18}" destId="{229369DE-8AEF-4D33-8792-04EF49703F08}" srcOrd="1" destOrd="0" presId="urn:microsoft.com/office/officeart/2005/8/layout/cycle6"/>
    <dgm:cxn modelId="{BD63AEBB-9A12-4321-8D47-BE7031F8801D}" type="presParOf" srcId="{389DF7FD-6508-4CF5-8501-7FEEE04A9F18}" destId="{230B994C-8BD4-42D2-98A7-6BA45C27B2C0}" srcOrd="2" destOrd="0" presId="urn:microsoft.com/office/officeart/2005/8/layout/cycle6"/>
    <dgm:cxn modelId="{B521BC7E-F207-4DBD-AC2E-727943332D1D}" type="presParOf" srcId="{389DF7FD-6508-4CF5-8501-7FEEE04A9F18}" destId="{A6814388-ACBA-4E07-BC8B-BD1657571308}" srcOrd="3" destOrd="0" presId="urn:microsoft.com/office/officeart/2005/8/layout/cycle6"/>
    <dgm:cxn modelId="{2011597C-7576-4E81-8794-F674791C1DAD}" type="presParOf" srcId="{389DF7FD-6508-4CF5-8501-7FEEE04A9F18}" destId="{F8FD80D5-A41B-4B5D-BB4B-46D73A130D9B}" srcOrd="4" destOrd="0" presId="urn:microsoft.com/office/officeart/2005/8/layout/cycle6"/>
    <dgm:cxn modelId="{F3DBC1FA-448A-4F4B-9E4E-C55356DEA390}" type="presParOf" srcId="{389DF7FD-6508-4CF5-8501-7FEEE04A9F18}" destId="{FB9BBC8B-98E9-4B00-B31E-1024DFD29C58}" srcOrd="5" destOrd="0" presId="urn:microsoft.com/office/officeart/2005/8/layout/cycle6"/>
    <dgm:cxn modelId="{BC676A35-9E2C-43C5-9073-726DCCB716A1}" type="presParOf" srcId="{389DF7FD-6508-4CF5-8501-7FEEE04A9F18}" destId="{55114DCC-9DCC-40D1-B620-4A1D70B01F5D}" srcOrd="6" destOrd="0" presId="urn:microsoft.com/office/officeart/2005/8/layout/cycle6"/>
    <dgm:cxn modelId="{9428D3A1-A4E9-4382-9411-923BA495D1CB}" type="presParOf" srcId="{389DF7FD-6508-4CF5-8501-7FEEE04A9F18}" destId="{F32BFD98-CC50-44B3-93EE-A46C8A878797}" srcOrd="7" destOrd="0" presId="urn:microsoft.com/office/officeart/2005/8/layout/cycle6"/>
    <dgm:cxn modelId="{10F0A532-1CC7-4D51-936F-65C9C1E7090B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Evidence review 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>
        <a:solidFill>
          <a:schemeClr val="accent1">
            <a:hueOff val="0"/>
            <a:satOff val="0"/>
            <a:lumOff val="0"/>
          </a:scheme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</dgm:spPr>
      <dgm:t>
        <a:bodyPr/>
        <a:lstStyle/>
        <a:p>
          <a:endParaRPr lang="en-NZ" dirty="0">
            <a:solidFill>
              <a:schemeClr val="tx1"/>
            </a:solidFill>
          </a:endParaRPr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 custRadScaleRad="98254" custRadScaleInc="-18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D95104E0-E4FA-4115-A31F-5E7CFB8FB25B}" type="presOf" srcId="{E15880B3-C32E-4057-B7F6-45136B2457E1}" destId="{230B994C-8BD4-42D2-98A7-6BA45C27B2C0}" srcOrd="0" destOrd="0" presId="urn:microsoft.com/office/officeart/2005/8/layout/cycle6"/>
    <dgm:cxn modelId="{3456FDF3-701A-47F8-9D9E-B41AF5A86B08}" type="presOf" srcId="{84489EC4-24A5-4599-BC4F-1F5C3F44E0C3}" destId="{389DF7FD-6508-4CF5-8501-7FEEE04A9F18}" srcOrd="0" destOrd="0" presId="urn:microsoft.com/office/officeart/2005/8/layout/cycle6"/>
    <dgm:cxn modelId="{7BC7F1D6-2F49-4CCB-A199-4828BC0E7E66}" type="presOf" srcId="{283D07B4-E787-408F-8325-D86326CF6188}" destId="{5B835986-705A-4DE2-AE65-3B7E300D0632}" srcOrd="0" destOrd="0" presId="urn:microsoft.com/office/officeart/2005/8/layout/cycle6"/>
    <dgm:cxn modelId="{E5E55C00-AB46-454A-8A56-F800AF12115E}" type="presOf" srcId="{90496DDD-D22A-40B6-801D-195E62D90F1D}" destId="{A6814388-ACBA-4E07-BC8B-BD1657571308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5B0C1DF8-641D-4F44-817C-BA6CE63BEF84}" type="presOf" srcId="{2FA4E069-98F8-4AE7-9576-EF5EC715ABC4}" destId="{55114DCC-9DCC-40D1-B620-4A1D70B01F5D}" srcOrd="0" destOrd="0" presId="urn:microsoft.com/office/officeart/2005/8/layout/cycle6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4F8FD2A3-A41B-4B5D-996D-539B00E2AE80}" type="presOf" srcId="{B0E8BA30-87CB-42BE-9671-428F10C44A70}" destId="{C343EE91-163D-4542-8897-1F9D3DCF6F4D}" srcOrd="0" destOrd="0" presId="urn:microsoft.com/office/officeart/2005/8/layout/cycle6"/>
    <dgm:cxn modelId="{504CEA92-E515-4926-99CC-54D4A852C439}" type="presOf" srcId="{0BA9BC03-A788-451D-A2E9-E946835616E4}" destId="{FB9BBC8B-98E9-4B00-B31E-1024DFD29C58}" srcOrd="0" destOrd="0" presId="urn:microsoft.com/office/officeart/2005/8/layout/cycle6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DDB9F903-3335-47B5-9509-FCD58A5F4473}" type="presParOf" srcId="{389DF7FD-6508-4CF5-8501-7FEEE04A9F18}" destId="{C343EE91-163D-4542-8897-1F9D3DCF6F4D}" srcOrd="0" destOrd="0" presId="urn:microsoft.com/office/officeart/2005/8/layout/cycle6"/>
    <dgm:cxn modelId="{6011F40D-8F13-4421-A2C5-9F805B77B523}" type="presParOf" srcId="{389DF7FD-6508-4CF5-8501-7FEEE04A9F18}" destId="{229369DE-8AEF-4D33-8792-04EF49703F08}" srcOrd="1" destOrd="0" presId="urn:microsoft.com/office/officeart/2005/8/layout/cycle6"/>
    <dgm:cxn modelId="{7B3B147C-9EF9-43E4-B80B-695936BA4814}" type="presParOf" srcId="{389DF7FD-6508-4CF5-8501-7FEEE04A9F18}" destId="{230B994C-8BD4-42D2-98A7-6BA45C27B2C0}" srcOrd="2" destOrd="0" presId="urn:microsoft.com/office/officeart/2005/8/layout/cycle6"/>
    <dgm:cxn modelId="{35C9C4CD-94AC-4DF9-B6BD-4E4E71511716}" type="presParOf" srcId="{389DF7FD-6508-4CF5-8501-7FEEE04A9F18}" destId="{A6814388-ACBA-4E07-BC8B-BD1657571308}" srcOrd="3" destOrd="0" presId="urn:microsoft.com/office/officeart/2005/8/layout/cycle6"/>
    <dgm:cxn modelId="{31BF2603-C77B-4196-8D1C-D0E46AE55892}" type="presParOf" srcId="{389DF7FD-6508-4CF5-8501-7FEEE04A9F18}" destId="{F8FD80D5-A41B-4B5D-BB4B-46D73A130D9B}" srcOrd="4" destOrd="0" presId="urn:microsoft.com/office/officeart/2005/8/layout/cycle6"/>
    <dgm:cxn modelId="{55D4CD84-8166-4FDC-AAA9-63649D4687A6}" type="presParOf" srcId="{389DF7FD-6508-4CF5-8501-7FEEE04A9F18}" destId="{FB9BBC8B-98E9-4B00-B31E-1024DFD29C58}" srcOrd="5" destOrd="0" presId="urn:microsoft.com/office/officeart/2005/8/layout/cycle6"/>
    <dgm:cxn modelId="{18F81383-5113-4391-B6EA-B3F0965ED92E}" type="presParOf" srcId="{389DF7FD-6508-4CF5-8501-7FEEE04A9F18}" destId="{55114DCC-9DCC-40D1-B620-4A1D70B01F5D}" srcOrd="6" destOrd="0" presId="urn:microsoft.com/office/officeart/2005/8/layout/cycle6"/>
    <dgm:cxn modelId="{98C1EAB2-0675-4C5C-91B2-27F50EF3CA3F}" type="presParOf" srcId="{389DF7FD-6508-4CF5-8501-7FEEE04A9F18}" destId="{F32BFD98-CC50-44B3-93EE-A46C8A878797}" srcOrd="7" destOrd="0" presId="urn:microsoft.com/office/officeart/2005/8/layout/cycle6"/>
    <dgm:cxn modelId="{D6503B44-D3EA-47D2-89F7-75B11944C51D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489EC4-24A5-4599-BC4F-1F5C3F44E0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E8BA30-87CB-42BE-9671-428F10C44A70}">
      <dgm:prSet phldrT="[Text]"/>
      <dgm:spPr/>
      <dgm:t>
        <a:bodyPr/>
        <a:lstStyle/>
        <a:p>
          <a:r>
            <a:rPr lang="en-NZ" dirty="0" smtClean="0"/>
            <a:t>Evidence review</a:t>
          </a:r>
        </a:p>
        <a:p>
          <a:r>
            <a:rPr lang="en-NZ" dirty="0" smtClean="0"/>
            <a:t>Position paper </a:t>
          </a:r>
          <a:endParaRPr lang="en-NZ" dirty="0"/>
        </a:p>
      </dgm:t>
    </dgm:pt>
    <dgm:pt modelId="{3E52F1B9-7C1E-486A-A530-14844C6CB34C}" type="parTrans" cxnId="{CC7EA82A-FB95-47D3-89BD-2880D2E54924}">
      <dgm:prSet/>
      <dgm:spPr/>
      <dgm:t>
        <a:bodyPr/>
        <a:lstStyle/>
        <a:p>
          <a:endParaRPr lang="en-NZ"/>
        </a:p>
      </dgm:t>
    </dgm:pt>
    <dgm:pt modelId="{E15880B3-C32E-4057-B7F6-45136B2457E1}" type="sibTrans" cxnId="{CC7EA82A-FB95-47D3-89BD-2880D2E54924}">
      <dgm:prSet/>
      <dgm:spPr/>
      <dgm:t>
        <a:bodyPr/>
        <a:lstStyle/>
        <a:p>
          <a:endParaRPr lang="en-NZ"/>
        </a:p>
      </dgm:t>
    </dgm:pt>
    <dgm:pt modelId="{90496DDD-D22A-40B6-801D-195E62D90F1D}">
      <dgm:prSet phldrT="[Text]"/>
      <dgm:spPr/>
      <dgm:t>
        <a:bodyPr/>
        <a:lstStyle/>
        <a:p>
          <a:r>
            <a:rPr lang="en-NZ" dirty="0" smtClean="0"/>
            <a:t>Summit</a:t>
          </a:r>
        </a:p>
        <a:p>
          <a:r>
            <a:rPr lang="en-NZ" dirty="0" smtClean="0"/>
            <a:t>Share examples of good practice</a:t>
          </a:r>
          <a:endParaRPr lang="en-NZ" dirty="0"/>
        </a:p>
      </dgm:t>
    </dgm:pt>
    <dgm:pt modelId="{96622D19-B639-4F54-A007-F4A6CC9BF64A}" type="parTrans" cxnId="{52975C5A-99A3-412E-9F23-15418A0AA23A}">
      <dgm:prSet/>
      <dgm:spPr/>
      <dgm:t>
        <a:bodyPr/>
        <a:lstStyle/>
        <a:p>
          <a:endParaRPr lang="en-NZ"/>
        </a:p>
      </dgm:t>
    </dgm:pt>
    <dgm:pt modelId="{0BA9BC03-A788-451D-A2E9-E946835616E4}" type="sibTrans" cxnId="{52975C5A-99A3-412E-9F23-15418A0AA23A}">
      <dgm:prSet/>
      <dgm:spPr/>
      <dgm:t>
        <a:bodyPr/>
        <a:lstStyle/>
        <a:p>
          <a:endParaRPr lang="en-NZ"/>
        </a:p>
      </dgm:t>
    </dgm:pt>
    <dgm:pt modelId="{2FA4E069-98F8-4AE7-9576-EF5EC715ABC4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ysDash"/>
        </a:ln>
      </dgm:spPr>
      <dgm:t>
        <a:bodyPr/>
        <a:lstStyle/>
        <a:p>
          <a:r>
            <a:rPr lang="en-NZ" dirty="0" smtClean="0">
              <a:solidFill>
                <a:schemeClr val="tx1"/>
              </a:solidFill>
            </a:rPr>
            <a:t>Priority health group</a:t>
          </a:r>
          <a:endParaRPr lang="en-NZ" dirty="0">
            <a:solidFill>
              <a:schemeClr val="tx1"/>
            </a:solidFill>
          </a:endParaRPr>
        </a:p>
      </dgm:t>
    </dgm:pt>
    <dgm:pt modelId="{B5A0A9BC-E17F-4192-90AF-6D5DDC04D319}" type="parTrans" cxnId="{041B26BF-9EE4-475E-9E47-23C344A688D2}">
      <dgm:prSet/>
      <dgm:spPr/>
      <dgm:t>
        <a:bodyPr/>
        <a:lstStyle/>
        <a:p>
          <a:endParaRPr lang="en-NZ"/>
        </a:p>
      </dgm:t>
    </dgm:pt>
    <dgm:pt modelId="{283D07B4-E787-408F-8325-D86326CF6188}" type="sibTrans" cxnId="{041B26BF-9EE4-475E-9E47-23C344A688D2}">
      <dgm:prSet/>
      <dgm:spPr/>
      <dgm:t>
        <a:bodyPr/>
        <a:lstStyle/>
        <a:p>
          <a:endParaRPr lang="en-NZ"/>
        </a:p>
      </dgm:t>
    </dgm:pt>
    <dgm:pt modelId="{389DF7FD-6508-4CF5-8501-7FEEE04A9F18}" type="pres">
      <dgm:prSet presAssocID="{84489EC4-24A5-4599-BC4F-1F5C3F44E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C343EE91-163D-4542-8897-1F9D3DCF6F4D}" type="pres">
      <dgm:prSet presAssocID="{B0E8BA30-87CB-42BE-9671-428F10C44A70}" presName="node" presStyleLbl="node1" presStyleIdx="0" presStyleCnt="3" custRadScaleRad="106573" custRadScaleInc="223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29369DE-8AEF-4D33-8792-04EF49703F08}" type="pres">
      <dgm:prSet presAssocID="{B0E8BA30-87CB-42BE-9671-428F10C44A70}" presName="spNode" presStyleCnt="0"/>
      <dgm:spPr/>
    </dgm:pt>
    <dgm:pt modelId="{230B994C-8BD4-42D2-98A7-6BA45C27B2C0}" type="pres">
      <dgm:prSet presAssocID="{E15880B3-C32E-4057-B7F6-45136B2457E1}" presName="sibTrans" presStyleLbl="sibTrans1D1" presStyleIdx="0" presStyleCnt="3"/>
      <dgm:spPr/>
      <dgm:t>
        <a:bodyPr/>
        <a:lstStyle/>
        <a:p>
          <a:endParaRPr lang="en-NZ"/>
        </a:p>
      </dgm:t>
    </dgm:pt>
    <dgm:pt modelId="{A6814388-ACBA-4E07-BC8B-BD1657571308}" type="pres">
      <dgm:prSet presAssocID="{90496DDD-D22A-40B6-801D-195E62D90F1D}" presName="node" presStyleLbl="node1" presStyleIdx="1" presStyleCnt="3" custRadScaleRad="98254" custRadScaleInc="-18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8FD80D5-A41B-4B5D-BB4B-46D73A130D9B}" type="pres">
      <dgm:prSet presAssocID="{90496DDD-D22A-40B6-801D-195E62D90F1D}" presName="spNode" presStyleCnt="0"/>
      <dgm:spPr/>
    </dgm:pt>
    <dgm:pt modelId="{FB9BBC8B-98E9-4B00-B31E-1024DFD29C58}" type="pres">
      <dgm:prSet presAssocID="{0BA9BC03-A788-451D-A2E9-E946835616E4}" presName="sibTrans" presStyleLbl="sibTrans1D1" presStyleIdx="1" presStyleCnt="3"/>
      <dgm:spPr/>
      <dgm:t>
        <a:bodyPr/>
        <a:lstStyle/>
        <a:p>
          <a:endParaRPr lang="en-NZ"/>
        </a:p>
      </dgm:t>
    </dgm:pt>
    <dgm:pt modelId="{55114DCC-9DCC-40D1-B620-4A1D70B01F5D}" type="pres">
      <dgm:prSet presAssocID="{2FA4E069-98F8-4AE7-9576-EF5EC715ABC4}" presName="node" presStyleLbl="node1" presStyleIdx="2" presStyleCnt="3" custRadScaleRad="100707" custRadScaleInc="-219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2BFD98-CC50-44B3-93EE-A46C8A878797}" type="pres">
      <dgm:prSet presAssocID="{2FA4E069-98F8-4AE7-9576-EF5EC715ABC4}" presName="spNode" presStyleCnt="0"/>
      <dgm:spPr/>
    </dgm:pt>
    <dgm:pt modelId="{5B835986-705A-4DE2-AE65-3B7E300D0632}" type="pres">
      <dgm:prSet presAssocID="{283D07B4-E787-408F-8325-D86326CF6188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FBF9F8DB-7FBE-4DEF-A916-706A091374F5}" type="presOf" srcId="{90496DDD-D22A-40B6-801D-195E62D90F1D}" destId="{A6814388-ACBA-4E07-BC8B-BD1657571308}" srcOrd="0" destOrd="0" presId="urn:microsoft.com/office/officeart/2005/8/layout/cycle6"/>
    <dgm:cxn modelId="{638799B9-9DB2-40B7-B7B3-56AD7C42B53C}" type="presOf" srcId="{E15880B3-C32E-4057-B7F6-45136B2457E1}" destId="{230B994C-8BD4-42D2-98A7-6BA45C27B2C0}" srcOrd="0" destOrd="0" presId="urn:microsoft.com/office/officeart/2005/8/layout/cycle6"/>
    <dgm:cxn modelId="{7E3746A9-B730-455F-9725-3E22944C3147}" type="presOf" srcId="{B0E8BA30-87CB-42BE-9671-428F10C44A70}" destId="{C343EE91-163D-4542-8897-1F9D3DCF6F4D}" srcOrd="0" destOrd="0" presId="urn:microsoft.com/office/officeart/2005/8/layout/cycle6"/>
    <dgm:cxn modelId="{2525D31C-2866-45DC-BEF8-595E01419F90}" type="presOf" srcId="{0BA9BC03-A788-451D-A2E9-E946835616E4}" destId="{FB9BBC8B-98E9-4B00-B31E-1024DFD29C58}" srcOrd="0" destOrd="0" presId="urn:microsoft.com/office/officeart/2005/8/layout/cycle6"/>
    <dgm:cxn modelId="{F75262E5-ADC1-4327-B56B-CCB2B46C42B7}" type="presOf" srcId="{2FA4E069-98F8-4AE7-9576-EF5EC715ABC4}" destId="{55114DCC-9DCC-40D1-B620-4A1D70B01F5D}" srcOrd="0" destOrd="0" presId="urn:microsoft.com/office/officeart/2005/8/layout/cycle6"/>
    <dgm:cxn modelId="{041B26BF-9EE4-475E-9E47-23C344A688D2}" srcId="{84489EC4-24A5-4599-BC4F-1F5C3F44E0C3}" destId="{2FA4E069-98F8-4AE7-9576-EF5EC715ABC4}" srcOrd="2" destOrd="0" parTransId="{B5A0A9BC-E17F-4192-90AF-6D5DDC04D319}" sibTransId="{283D07B4-E787-408F-8325-D86326CF6188}"/>
    <dgm:cxn modelId="{8A54C6EE-EE84-4E26-BE65-939DD9E6782C}" type="presOf" srcId="{283D07B4-E787-408F-8325-D86326CF6188}" destId="{5B835986-705A-4DE2-AE65-3B7E300D0632}" srcOrd="0" destOrd="0" presId="urn:microsoft.com/office/officeart/2005/8/layout/cycle6"/>
    <dgm:cxn modelId="{52975C5A-99A3-412E-9F23-15418A0AA23A}" srcId="{84489EC4-24A5-4599-BC4F-1F5C3F44E0C3}" destId="{90496DDD-D22A-40B6-801D-195E62D90F1D}" srcOrd="1" destOrd="0" parTransId="{96622D19-B639-4F54-A007-F4A6CC9BF64A}" sibTransId="{0BA9BC03-A788-451D-A2E9-E946835616E4}"/>
    <dgm:cxn modelId="{CC7EA82A-FB95-47D3-89BD-2880D2E54924}" srcId="{84489EC4-24A5-4599-BC4F-1F5C3F44E0C3}" destId="{B0E8BA30-87CB-42BE-9671-428F10C44A70}" srcOrd="0" destOrd="0" parTransId="{3E52F1B9-7C1E-486A-A530-14844C6CB34C}" sibTransId="{E15880B3-C32E-4057-B7F6-45136B2457E1}"/>
    <dgm:cxn modelId="{DBA60210-A66E-41BE-92BB-FA2CA6D4E74E}" type="presOf" srcId="{84489EC4-24A5-4599-BC4F-1F5C3F44E0C3}" destId="{389DF7FD-6508-4CF5-8501-7FEEE04A9F18}" srcOrd="0" destOrd="0" presId="urn:microsoft.com/office/officeart/2005/8/layout/cycle6"/>
    <dgm:cxn modelId="{0B6E4ED5-7D40-40FD-BE7F-FDAA716C17D2}" type="presParOf" srcId="{389DF7FD-6508-4CF5-8501-7FEEE04A9F18}" destId="{C343EE91-163D-4542-8897-1F9D3DCF6F4D}" srcOrd="0" destOrd="0" presId="urn:microsoft.com/office/officeart/2005/8/layout/cycle6"/>
    <dgm:cxn modelId="{6FC1ED79-5EAC-4EC4-ADC2-525EA2867EDD}" type="presParOf" srcId="{389DF7FD-6508-4CF5-8501-7FEEE04A9F18}" destId="{229369DE-8AEF-4D33-8792-04EF49703F08}" srcOrd="1" destOrd="0" presId="urn:microsoft.com/office/officeart/2005/8/layout/cycle6"/>
    <dgm:cxn modelId="{333DA086-466E-47E6-AE5F-DC88FE0ACBC7}" type="presParOf" srcId="{389DF7FD-6508-4CF5-8501-7FEEE04A9F18}" destId="{230B994C-8BD4-42D2-98A7-6BA45C27B2C0}" srcOrd="2" destOrd="0" presId="urn:microsoft.com/office/officeart/2005/8/layout/cycle6"/>
    <dgm:cxn modelId="{934E2257-8188-4EEB-B7BA-4F82A8892F89}" type="presParOf" srcId="{389DF7FD-6508-4CF5-8501-7FEEE04A9F18}" destId="{A6814388-ACBA-4E07-BC8B-BD1657571308}" srcOrd="3" destOrd="0" presId="urn:microsoft.com/office/officeart/2005/8/layout/cycle6"/>
    <dgm:cxn modelId="{4475C54B-BB0E-4F62-AA13-5605BE09366C}" type="presParOf" srcId="{389DF7FD-6508-4CF5-8501-7FEEE04A9F18}" destId="{F8FD80D5-A41B-4B5D-BB4B-46D73A130D9B}" srcOrd="4" destOrd="0" presId="urn:microsoft.com/office/officeart/2005/8/layout/cycle6"/>
    <dgm:cxn modelId="{71DD0095-27F1-4700-A556-7E0F339C473B}" type="presParOf" srcId="{389DF7FD-6508-4CF5-8501-7FEEE04A9F18}" destId="{FB9BBC8B-98E9-4B00-B31E-1024DFD29C58}" srcOrd="5" destOrd="0" presId="urn:microsoft.com/office/officeart/2005/8/layout/cycle6"/>
    <dgm:cxn modelId="{8DC8586D-2C46-4164-9378-28221A186008}" type="presParOf" srcId="{389DF7FD-6508-4CF5-8501-7FEEE04A9F18}" destId="{55114DCC-9DCC-40D1-B620-4A1D70B01F5D}" srcOrd="6" destOrd="0" presId="urn:microsoft.com/office/officeart/2005/8/layout/cycle6"/>
    <dgm:cxn modelId="{0A42CDC6-3C03-4E20-96D8-53FA874A4695}" type="presParOf" srcId="{389DF7FD-6508-4CF5-8501-7FEEE04A9F18}" destId="{F32BFD98-CC50-44B3-93EE-A46C8A878797}" srcOrd="7" destOrd="0" presId="urn:microsoft.com/office/officeart/2005/8/layout/cycle6"/>
    <dgm:cxn modelId="{7F5FF2A5-2979-40C1-A26F-131FB47FEA9B}" type="presParOf" srcId="{389DF7FD-6508-4CF5-8501-7FEEE04A9F18}" destId="{5B835986-705A-4DE2-AE65-3B7E300D0632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600" kern="1200" dirty="0" smtClean="0"/>
            <a:t>Evidence</a:t>
          </a:r>
          <a:endParaRPr lang="en-NZ" sz="36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78634" y="674107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880689" y="362039"/>
              </a:moveTo>
              <a:arcTo wR="1798482" hR="1798482" stAng="18419648" swAng="3581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96184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600" kern="1200" dirty="0" smtClean="0"/>
            <a:t>Practice</a:t>
          </a:r>
          <a:endParaRPr lang="en-NZ" sz="3600" kern="1200" dirty="0"/>
        </a:p>
      </dsp:txBody>
      <dsp:txXfrm>
        <a:off x="4762060" y="2766162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78230" y="67730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53341" y="3380808"/>
              </a:moveTo>
              <a:arcTo wR="1798482" hR="1798482" stAng="3697180" swAng="34056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600" kern="1200" dirty="0" smtClean="0"/>
            <a:t>Policy</a:t>
          </a:r>
          <a:endParaRPr lang="en-NZ" sz="3600" kern="1200" dirty="0"/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Research</a:t>
          </a:r>
          <a:endParaRPr lang="en-NZ" sz="35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78634" y="674107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880689" y="362039"/>
              </a:moveTo>
              <a:arcTo wR="1798482" hR="1798482" stAng="18419648" swAng="3581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96184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Practice</a:t>
          </a:r>
          <a:endParaRPr lang="en-NZ" sz="3500" kern="1200" dirty="0"/>
        </a:p>
      </dsp:txBody>
      <dsp:txXfrm>
        <a:off x="4762060" y="2766162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78230" y="67730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53341" y="3380808"/>
              </a:moveTo>
              <a:arcTo wR="1798482" hR="1798482" stAng="3697180" swAng="34056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Policy</a:t>
          </a:r>
          <a:endParaRPr lang="en-NZ" sz="3500" kern="1200" dirty="0"/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Employment rates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Evidence-based intervention</a:t>
          </a:r>
          <a:endParaRPr lang="en-NZ" sz="19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49482" y="652143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909272" y="384027"/>
              </a:moveTo>
              <a:arcTo wR="1798482" hR="1798482" stAng="18488581" swAng="34868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80526" y="2664295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Some early implementation</a:t>
          </a:r>
          <a:endParaRPr lang="en-NZ" sz="1900" kern="1200" dirty="0"/>
        </a:p>
      </dsp:txBody>
      <dsp:txXfrm>
        <a:off x="4746402" y="2730171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45698" y="65975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86068" y="3362685"/>
              </a:moveTo>
              <a:arcTo wR="1798482" hR="1798482" stAng="3625670" swAng="3406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Rising to the Challenge</a:t>
          </a:r>
          <a:endParaRPr lang="en-NZ" sz="1900" kern="1200" dirty="0"/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Research</a:t>
          </a:r>
          <a:endParaRPr lang="en-NZ" sz="35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78634" y="674107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880689" y="362039"/>
              </a:moveTo>
              <a:arcTo wR="1798482" hR="1798482" stAng="18419648" swAng="35819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96184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Practice</a:t>
          </a:r>
          <a:endParaRPr lang="en-NZ" sz="3500" kern="1200" dirty="0"/>
        </a:p>
      </dsp:txBody>
      <dsp:txXfrm>
        <a:off x="4762060" y="2766162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78230" y="67730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53341" y="3380808"/>
              </a:moveTo>
              <a:arcTo wR="1798482" hR="1798482" stAng="3697180" swAng="34056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500" kern="1200" dirty="0" smtClean="0"/>
            <a:t>Policy</a:t>
          </a:r>
          <a:endParaRPr lang="en-NZ" sz="3500" kern="1200" dirty="0"/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Employment rates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Evidence-based intervention</a:t>
          </a:r>
          <a:endParaRPr lang="en-NZ" sz="19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49482" y="652143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909272" y="384027"/>
              </a:moveTo>
              <a:arcTo wR="1798482" hR="1798482" stAng="18488581" swAng="34868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80526" y="2664295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Some early implementation</a:t>
          </a:r>
          <a:endParaRPr lang="en-NZ" sz="1900" kern="1200" dirty="0"/>
        </a:p>
      </dsp:txBody>
      <dsp:txXfrm>
        <a:off x="4746402" y="2730171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45698" y="65975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86068" y="3362685"/>
              </a:moveTo>
              <a:arcTo wR="1798482" hR="1798482" stAng="3625670" swAng="3406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Rising to the Challenge</a:t>
          </a:r>
          <a:endParaRPr lang="en-NZ" sz="1900" kern="1200" dirty="0"/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351" y="3185"/>
          <a:ext cx="2076119" cy="134947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079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>
              <a:solidFill>
                <a:schemeClr val="tx1"/>
              </a:solidFill>
            </a:rPr>
            <a:t>Implementation evidence: role of State Trainer</a:t>
          </a:r>
          <a:endParaRPr lang="en-NZ" sz="2100" kern="1200" dirty="0">
            <a:solidFill>
              <a:schemeClr val="tx1"/>
            </a:solidFill>
          </a:endParaRPr>
        </a:p>
      </dsp:txBody>
      <dsp:txXfrm>
        <a:off x="3234227" y="69061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49050" y="655780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909430" y="384150"/>
              </a:moveTo>
              <a:arcTo wR="1798482" hR="1798482" stAng="18488963" swAng="3479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80526" y="2664295"/>
          <a:ext cx="2076119" cy="134947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079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>
              <a:solidFill>
                <a:schemeClr val="tx1"/>
              </a:solidFill>
            </a:rPr>
            <a:t>Sustained implementation</a:t>
          </a:r>
          <a:endParaRPr lang="en-NZ" sz="2100" kern="1200" dirty="0">
            <a:solidFill>
              <a:schemeClr val="tx1"/>
            </a:solidFill>
          </a:endParaRPr>
        </a:p>
      </dsp:txBody>
      <dsp:txXfrm>
        <a:off x="4746402" y="2730171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45698" y="65975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86068" y="3362685"/>
              </a:moveTo>
              <a:arcTo wR="1798482" hR="1798482" stAng="3625670" swAng="3406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079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>
              <a:solidFill>
                <a:schemeClr val="tx1"/>
              </a:solidFill>
            </a:rPr>
            <a:t>Further policy and systems development</a:t>
          </a:r>
          <a:endParaRPr lang="en-NZ" sz="2100" kern="1200" dirty="0">
            <a:solidFill>
              <a:schemeClr val="tx1"/>
            </a:solidFill>
          </a:endParaRPr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8282" y="67772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1768" y="2003890"/>
              </a:moveTo>
              <a:arcTo wR="1798482" hR="1798482" stAng="10406509" swAng="3711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Evidence review </a:t>
          </a:r>
          <a:endParaRPr lang="en-NZ" sz="34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49482" y="652143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909272" y="384027"/>
              </a:moveTo>
              <a:arcTo wR="1798482" hR="1798482" stAng="18488581" swAng="34868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80526" y="2664295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3400" kern="1200" dirty="0"/>
        </a:p>
      </dsp:txBody>
      <dsp:txXfrm>
        <a:off x="4746402" y="2730171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45698" y="65975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686068" y="3362685"/>
              </a:moveTo>
              <a:arcTo wR="1798482" hR="1798482" stAng="3625670" swAng="3406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1121" y="2700286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079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3400" kern="1200" dirty="0">
            <a:solidFill>
              <a:schemeClr val="tx1"/>
            </a:solidFill>
          </a:endParaRPr>
        </a:p>
      </dsp:txBody>
      <dsp:txXfrm>
        <a:off x="1646997" y="2766162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77834" y="674175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2175" y="2007403"/>
              </a:moveTo>
              <a:arcTo wR="1798482" hR="1798482" stAng="10399749" swAng="3719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EE91-163D-4542-8897-1F9D3DCF6F4D}">
      <dsp:nvSpPr>
        <dsp:cNvPr id="0" name=""/>
        <dsp:cNvSpPr/>
      </dsp:nvSpPr>
      <dsp:spPr>
        <a:xfrm>
          <a:off x="3168598" y="0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/>
            <a:t>Evidence review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/>
            <a:t>Position paper </a:t>
          </a:r>
          <a:endParaRPr lang="en-NZ" sz="2100" kern="1200" dirty="0"/>
        </a:p>
      </dsp:txBody>
      <dsp:txXfrm>
        <a:off x="3234474" y="65876"/>
        <a:ext cx="1944367" cy="1217725"/>
      </dsp:txXfrm>
    </dsp:sp>
    <dsp:sp modelId="{230B994C-8BD4-42D2-98A7-6BA45C27B2C0}">
      <dsp:nvSpPr>
        <dsp:cNvPr id="0" name=""/>
        <dsp:cNvSpPr/>
      </dsp:nvSpPr>
      <dsp:spPr>
        <a:xfrm>
          <a:off x="2349482" y="652143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909272" y="384027"/>
              </a:moveTo>
              <a:arcTo wR="1798482" hR="1798482" stAng="18488581" swAng="34868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388-ACBA-4E07-BC8B-BD1657571308}">
      <dsp:nvSpPr>
        <dsp:cNvPr id="0" name=""/>
        <dsp:cNvSpPr/>
      </dsp:nvSpPr>
      <dsp:spPr>
        <a:xfrm>
          <a:off x="4680526" y="2664295"/>
          <a:ext cx="2076119" cy="1349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/>
            <a:t>Summit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/>
            <a:t>Share examples of good practice</a:t>
          </a:r>
          <a:endParaRPr lang="en-NZ" sz="2100" kern="1200" dirty="0"/>
        </a:p>
      </dsp:txBody>
      <dsp:txXfrm>
        <a:off x="4746402" y="2730171"/>
        <a:ext cx="1944367" cy="1217725"/>
      </dsp:txXfrm>
    </dsp:sp>
    <dsp:sp modelId="{FB9BBC8B-98E9-4B00-B31E-1024DFD29C58}">
      <dsp:nvSpPr>
        <dsp:cNvPr id="0" name=""/>
        <dsp:cNvSpPr/>
      </dsp:nvSpPr>
      <dsp:spPr>
        <a:xfrm>
          <a:off x="2331731" y="66794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2700361" y="3354487"/>
              </a:moveTo>
              <a:arcTo wR="1798482" hR="1798482" stAng="3594175" swAng="33453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14DCC-9DCC-40D1-B620-4A1D70B01F5D}">
      <dsp:nvSpPr>
        <dsp:cNvPr id="0" name=""/>
        <dsp:cNvSpPr/>
      </dsp:nvSpPr>
      <dsp:spPr>
        <a:xfrm>
          <a:off x="1584176" y="2730583"/>
          <a:ext cx="2076119" cy="1349477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0795" cap="flat" cmpd="sng" algn="ctr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100" kern="1200" dirty="0" smtClean="0">
              <a:solidFill>
                <a:schemeClr val="tx1"/>
              </a:solidFill>
            </a:rPr>
            <a:t>Priority health group</a:t>
          </a:r>
          <a:endParaRPr lang="en-NZ" sz="2100" kern="1200" dirty="0">
            <a:solidFill>
              <a:schemeClr val="tx1"/>
            </a:solidFill>
          </a:endParaRPr>
        </a:p>
      </dsp:txBody>
      <dsp:txXfrm>
        <a:off x="1650052" y="2796459"/>
        <a:ext cx="1944367" cy="1217725"/>
      </dsp:txXfrm>
    </dsp:sp>
    <dsp:sp modelId="{5B835986-705A-4DE2-AE65-3B7E300D0632}">
      <dsp:nvSpPr>
        <dsp:cNvPr id="0" name=""/>
        <dsp:cNvSpPr/>
      </dsp:nvSpPr>
      <dsp:spPr>
        <a:xfrm>
          <a:off x="2366062" y="682071"/>
          <a:ext cx="3596964" cy="3596964"/>
        </a:xfrm>
        <a:custGeom>
          <a:avLst/>
          <a:gdLst/>
          <a:ahLst/>
          <a:cxnLst/>
          <a:rect l="0" t="0" r="0" b="0"/>
          <a:pathLst>
            <a:path>
              <a:moveTo>
                <a:pt x="14902" y="2029526"/>
              </a:moveTo>
              <a:arcTo wR="1798482" hR="1798482" stAng="10357143" swAng="37886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B67F-4558-4E63-8CED-59FBF809778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2F2F-10CE-43AB-AB6B-A9B2C73969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939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B88B-5077-473D-BC01-6C8871CDB137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BFAD-049E-49FB-97C6-F4EBCA1496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14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7AD7B-544B-4575-BE83-FCA660D50972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194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154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2961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42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606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04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008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854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2841-FFFD-4A59-BE8D-6DD6D3A261CD}" type="slidenum">
              <a:rPr lang="en-NZ" smtClean="0">
                <a:solidFill>
                  <a:prstClr val="black"/>
                </a:solidFill>
              </a:rPr>
              <a:pPr/>
              <a:t>21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1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7AD7B-544B-4575-BE83-FCA660D50972}" type="slidenum">
              <a:rPr lang="en-NZ" smtClean="0">
                <a:solidFill>
                  <a:prstClr val="black"/>
                </a:solidFill>
              </a:rPr>
              <a:pPr/>
              <a:t>22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273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76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303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3276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689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60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D679-DED9-46B4-9650-282EAFAA2E6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192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BFAD-049E-49FB-97C6-F4EBCA14962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01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5184576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54006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62459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04625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600201"/>
            <a:ext cx="8352928" cy="4205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93501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458617"/>
          </a:xfrm>
        </p:spPr>
        <p:txBody>
          <a:bodyPr vert="eaVert" tIns="180000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281500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429001"/>
            <a:ext cx="8626150" cy="1152128"/>
          </a:xfrm>
          <a:noFill/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6400800" cy="14177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C9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7C9E"/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007C9E"/>
              </a:buClr>
              <a:buFont typeface="Calibri" pitchFamily="34" charset="0"/>
              <a:buChar char="◦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007C9E"/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07C9E"/>
              </a:buClr>
              <a:buFont typeface="Calibri" pitchFamily="34" charset="0"/>
              <a:buChar char="◦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007C9E"/>
              </a:buClr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5148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668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636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943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03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2669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478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61248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528" y="623731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578966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422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600201"/>
            <a:ext cx="8352928" cy="4205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6870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458617"/>
          </a:xfrm>
        </p:spPr>
        <p:txBody>
          <a:bodyPr vert="eaVert" tIns="180000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069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5184576" cy="1417712"/>
          </a:xfrm>
        </p:spPr>
        <p:txBody>
          <a:bodyPr/>
          <a:lstStyle>
            <a:lvl1pPr marL="0" indent="0" algn="l">
              <a:buNone/>
              <a:defRPr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5400600" cy="1872208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62459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553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5661248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528" y="623731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2781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908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07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7889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965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43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31696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26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1441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600201"/>
            <a:ext cx="8352928" cy="4205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670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458617"/>
          </a:xfrm>
        </p:spPr>
        <p:txBody>
          <a:bodyPr vert="eaVert" tIns="180000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>
                <a:solidFill>
                  <a:prstClr val="black"/>
                </a:solidFill>
              </a:rPr>
              <a:pPr/>
              <a:t>1/07/2015</a:t>
            </a:fld>
            <a:endParaRPr lang="en-N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277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80209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07771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4750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343774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84919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8AE2A1-7C95-46D2-A879-EDF9E9FEFCCD}" type="datetimeFigureOut">
              <a:rPr lang="en-NZ" smtClean="0"/>
              <a:t>1/07/2015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C4851A-47E5-47FB-A0E2-0C5BD6DD642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02107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323528" y="6381328"/>
            <a:ext cx="877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mbria"/>
                <a:cs typeface="Cambria"/>
              </a:rPr>
              <a:t>Level Health</a:t>
            </a:r>
            <a:endParaRPr lang="en-NZ" sz="1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206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Calibri" pitchFamily="34" charset="0"/>
        <a:buChar char="◦"/>
        <a:defRPr sz="28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solidFill>
            <a:schemeClr val="bg1"/>
          </a:solidFill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CBCE-9CE4-4EF6-98EE-ECDEF738B1A2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4C68-FAFD-40CF-8F43-4BFDAA5F7FC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7C9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C9E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C9E"/>
        </a:buClr>
        <a:buFont typeface="Calibri" pitchFamily="34" charset="0"/>
        <a:buChar char="◦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C9E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C9E"/>
        </a:buClr>
        <a:buFont typeface="Calibri" pitchFamily="34" charset="0"/>
        <a:buChar char="◦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C9E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prstGeom prst="rect">
            <a:avLst/>
          </a:prstGeom>
          <a:noFill/>
          <a:effectLst>
            <a:innerShdw blurRad="266700">
              <a:prstClr val="black">
                <a:alpha val="7000"/>
              </a:prstClr>
            </a:innerShdw>
          </a:effectLst>
        </p:spPr>
        <p:txBody>
          <a:bodyPr vert="horz" lIns="144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323528" y="6381328"/>
            <a:ext cx="877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mbria"/>
                <a:cs typeface="Cambria"/>
              </a:rPr>
              <a:t>Level Health</a:t>
            </a:r>
            <a:endParaRPr lang="en-NZ" sz="10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5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Calibri" pitchFamily="34" charset="0"/>
        <a:buChar char="◦"/>
        <a:defRPr sz="28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zcmhn.org.nz/" TargetMode="External"/><Relationship Id="rId18" Type="http://schemas.openxmlformats.org/officeDocument/2006/relationships/image" Target="../media/image19.jpeg"/><Relationship Id="rId26" Type="http://schemas.openxmlformats.org/officeDocument/2006/relationships/image" Target="../media/image23.jpeg"/><Relationship Id="rId39" Type="http://schemas.openxmlformats.org/officeDocument/2006/relationships/hyperlink" Target="http://www.hewakatapu.org.nz/" TargetMode="External"/><Relationship Id="rId21" Type="http://schemas.openxmlformats.org/officeDocument/2006/relationships/hyperlink" Target="http://www.balance.org.nz/" TargetMode="External"/><Relationship Id="rId34" Type="http://schemas.openxmlformats.org/officeDocument/2006/relationships/image" Target="../media/image27.jpeg"/><Relationship Id="rId42" Type="http://schemas.openxmlformats.org/officeDocument/2006/relationships/image" Target="../media/image31.png"/><Relationship Id="rId47" Type="http://schemas.openxmlformats.org/officeDocument/2006/relationships/hyperlink" Target="http://www.richmond.org.nz/" TargetMode="External"/><Relationship Id="rId50" Type="http://schemas.openxmlformats.org/officeDocument/2006/relationships/hyperlink" Target="http://ncat.org.nz/" TargetMode="External"/><Relationship Id="rId55" Type="http://schemas.openxmlformats.org/officeDocument/2006/relationships/image" Target="../media/image39.jpeg"/><Relationship Id="rId63" Type="http://schemas.openxmlformats.org/officeDocument/2006/relationships/hyperlink" Target="http://www.drugfoundation.org.nz/" TargetMode="External"/><Relationship Id="rId68" Type="http://schemas.openxmlformats.org/officeDocument/2006/relationships/image" Target="../media/image46.jpeg"/><Relationship Id="rId7" Type="http://schemas.openxmlformats.org/officeDocument/2006/relationships/image" Target="../media/image13.jpeg"/><Relationship Id="rId71" Type="http://schemas.openxmlformats.org/officeDocument/2006/relationships/image" Target="../media/image48.png"/><Relationship Id="rId2" Type="http://schemas.openxmlformats.org/officeDocument/2006/relationships/hyperlink" Target="http://www.lattice.co.nz/" TargetMode="External"/><Relationship Id="rId16" Type="http://schemas.openxmlformats.org/officeDocument/2006/relationships/image" Target="../media/image18.jpeg"/><Relationship Id="rId29" Type="http://schemas.openxmlformats.org/officeDocument/2006/relationships/hyperlink" Target="http://www.tepou.co.n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kwise.org.nz/" TargetMode="External"/><Relationship Id="rId11" Type="http://schemas.openxmlformats.org/officeDocument/2006/relationships/hyperlink" Target="http://www.pathways.co.nz/" TargetMode="External"/><Relationship Id="rId24" Type="http://schemas.openxmlformats.org/officeDocument/2006/relationships/image" Target="../media/image22.png"/><Relationship Id="rId32" Type="http://schemas.openxmlformats.org/officeDocument/2006/relationships/image" Target="../media/image26.jpeg"/><Relationship Id="rId37" Type="http://schemas.openxmlformats.org/officeDocument/2006/relationships/hyperlink" Target="http://www.waikatodhb.health.nz/" TargetMode="External"/><Relationship Id="rId40" Type="http://schemas.openxmlformats.org/officeDocument/2006/relationships/image" Target="../media/image30.jpeg"/><Relationship Id="rId45" Type="http://schemas.openxmlformats.org/officeDocument/2006/relationships/hyperlink" Target="http://www.chchpho.org.nz/" TargetMode="External"/><Relationship Id="rId53" Type="http://schemas.openxmlformats.org/officeDocument/2006/relationships/image" Target="../media/image38.jpeg"/><Relationship Id="rId58" Type="http://schemas.openxmlformats.org/officeDocument/2006/relationships/hyperlink" Target="http://www.nzno.org.nz/" TargetMode="External"/><Relationship Id="rId66" Type="http://schemas.openxmlformats.org/officeDocument/2006/relationships/image" Target="../media/image45.jpeg"/><Relationship Id="rId5" Type="http://schemas.openxmlformats.org/officeDocument/2006/relationships/image" Target="../media/image12.jpeg"/><Relationship Id="rId15" Type="http://schemas.openxmlformats.org/officeDocument/2006/relationships/hyperlink" Target="http://www.linkage.co.nz/" TargetMode="External"/><Relationship Id="rId23" Type="http://schemas.openxmlformats.org/officeDocument/2006/relationships/hyperlink" Target="http://www.balancewhanganui.org.nz/" TargetMode="External"/><Relationship Id="rId28" Type="http://schemas.openxmlformats.org/officeDocument/2006/relationships/image" Target="../media/image24.jpeg"/><Relationship Id="rId36" Type="http://schemas.openxmlformats.org/officeDocument/2006/relationships/image" Target="../media/image28.jpeg"/><Relationship Id="rId49" Type="http://schemas.openxmlformats.org/officeDocument/2006/relationships/image" Target="../media/image35.jpeg"/><Relationship Id="rId57" Type="http://schemas.openxmlformats.org/officeDocument/2006/relationships/image" Target="../media/image40.jpeg"/><Relationship Id="rId61" Type="http://schemas.openxmlformats.org/officeDocument/2006/relationships/hyperlink" Target="http://www.pactgroup.co.nz/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://www.blueprint.co.nz/" TargetMode="External"/><Relationship Id="rId31" Type="http://schemas.openxmlformats.org/officeDocument/2006/relationships/hyperlink" Target="http://www.walsh.org.nz/" TargetMode="External"/><Relationship Id="rId44" Type="http://schemas.openxmlformats.org/officeDocument/2006/relationships/image" Target="../media/image32.jpeg"/><Relationship Id="rId52" Type="http://schemas.openxmlformats.org/officeDocument/2006/relationships/image" Target="../media/image37.jpeg"/><Relationship Id="rId60" Type="http://schemas.openxmlformats.org/officeDocument/2006/relationships/image" Target="../media/image42.jpeg"/><Relationship Id="rId65" Type="http://schemas.openxmlformats.org/officeDocument/2006/relationships/hyperlink" Target="http://www.healthconnections.co.nz/" TargetMode="External"/><Relationship Id="rId4" Type="http://schemas.openxmlformats.org/officeDocument/2006/relationships/hyperlink" Target="http://mindandbody.co.nz/" TargetMode="External"/><Relationship Id="rId9" Type="http://schemas.openxmlformats.org/officeDocument/2006/relationships/hyperlink" Target="https://www.nzma.org.nz/" TargetMode="Externa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hyperlink" Target="http://www.matuaraki.org.nz/" TargetMode="External"/><Relationship Id="rId30" Type="http://schemas.openxmlformats.org/officeDocument/2006/relationships/image" Target="../media/image25.png"/><Relationship Id="rId35" Type="http://schemas.openxmlformats.org/officeDocument/2006/relationships/hyperlink" Target="http://www.pharmacy547.co.nz/" TargetMode="External"/><Relationship Id="rId43" Type="http://schemas.openxmlformats.org/officeDocument/2006/relationships/hyperlink" Target="http://carenz.org.nz/" TargetMode="External"/><Relationship Id="rId48" Type="http://schemas.openxmlformats.org/officeDocument/2006/relationships/image" Target="../media/image34.jpeg"/><Relationship Id="rId56" Type="http://schemas.openxmlformats.org/officeDocument/2006/relationships/hyperlink" Target="http://www.nzcphm.org.nz/" TargetMode="External"/><Relationship Id="rId64" Type="http://schemas.openxmlformats.org/officeDocument/2006/relationships/image" Target="../media/image44.jpeg"/><Relationship Id="rId69" Type="http://schemas.openxmlformats.org/officeDocument/2006/relationships/hyperlink" Target="http://www.comcare.org.nz/" TargetMode="External"/><Relationship Id="rId8" Type="http://schemas.openxmlformats.org/officeDocument/2006/relationships/image" Target="../media/image14.jpeg"/><Relationship Id="rId51" Type="http://schemas.openxmlformats.org/officeDocument/2006/relationships/image" Target="../media/image36.jpeg"/><Relationship Id="rId72" Type="http://schemas.openxmlformats.org/officeDocument/2006/relationships/image" Target="../media/image49.png"/><Relationship Id="rId3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hyperlink" Target="http://www.leva.co.nz/" TargetMode="External"/><Relationship Id="rId25" Type="http://schemas.openxmlformats.org/officeDocument/2006/relationships/hyperlink" Target="http://www.wildbamboo.co.nz/" TargetMode="External"/><Relationship Id="rId33" Type="http://schemas.openxmlformats.org/officeDocument/2006/relationships/hyperlink" Target="http://www.keyssocialhousing.co.nz/" TargetMode="External"/><Relationship Id="rId38" Type="http://schemas.openxmlformats.org/officeDocument/2006/relationships/image" Target="../media/image29.jpeg"/><Relationship Id="rId46" Type="http://schemas.openxmlformats.org/officeDocument/2006/relationships/image" Target="../media/image33.jpeg"/><Relationship Id="rId59" Type="http://schemas.openxmlformats.org/officeDocument/2006/relationships/image" Target="../media/image41.jpeg"/><Relationship Id="rId67" Type="http://schemas.openxmlformats.org/officeDocument/2006/relationships/hyperlink" Target="http://www.framework.org.nz/" TargetMode="External"/><Relationship Id="rId20" Type="http://schemas.openxmlformats.org/officeDocument/2006/relationships/image" Target="../media/image20.jpeg"/><Relationship Id="rId41" Type="http://schemas.openxmlformats.org/officeDocument/2006/relationships/hyperlink" Target="https://www.loomio.org/" TargetMode="External"/><Relationship Id="rId54" Type="http://schemas.openxmlformats.org/officeDocument/2006/relationships/hyperlink" Target="http://www.salvationarmy.org.nz/" TargetMode="External"/><Relationship Id="rId62" Type="http://schemas.openxmlformats.org/officeDocument/2006/relationships/image" Target="../media/image43.jpeg"/><Relationship Id="rId70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626150" cy="1728191"/>
          </a:xfrm>
        </p:spPr>
        <p:txBody>
          <a:bodyPr>
            <a:normAutofit/>
          </a:bodyPr>
          <a:lstStyle/>
          <a:p>
            <a:r>
              <a:rPr lang="en-NZ" dirty="0" smtClean="0"/>
              <a:t>Using evidence to address inequities</a:t>
            </a:r>
            <a:br>
              <a:rPr lang="en-NZ" dirty="0" smtClean="0"/>
            </a:br>
            <a:endParaRPr lang="en-NZ" sz="33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Helen Lockett</a:t>
            </a:r>
          </a:p>
          <a:p>
            <a:r>
              <a:rPr lang="en-NZ" dirty="0" smtClean="0"/>
              <a:t>Strategic Policy Advisor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18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Cultural change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“I’m a bit embarrassed really. When (the employment specialist)  first came to our team I thought, what are they here for?  We work with people who are really ill, you know? But they showed me I was wrong.  I refer people now who say they want to work even if </a:t>
            </a:r>
            <a:r>
              <a:rPr lang="en-NZ" b="1" i="1" dirty="0" smtClean="0"/>
              <a:t>I</a:t>
            </a:r>
            <a:r>
              <a:rPr lang="en-NZ" i="1" dirty="0" smtClean="0"/>
              <a:t> </a:t>
            </a:r>
            <a:r>
              <a:rPr lang="en-NZ" dirty="0" smtClean="0"/>
              <a:t>think it’s impossible for them to ever get a job as I’m constantly proved wrong”.           Psychiatric Nurse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879560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7181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mplateBG-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"/>
          <a:stretch/>
        </p:blipFill>
        <p:spPr bwMode="auto">
          <a:xfrm>
            <a:off x="5870004" y="5475684"/>
            <a:ext cx="3238500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8424936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3600" b="1" dirty="0" smtClean="0">
                <a:solidFill>
                  <a:srgbClr val="13809D"/>
                </a:solidFill>
                <a:latin typeface="Segoe UI"/>
                <a:ea typeface="Times New Roman"/>
              </a:rPr>
              <a:t>Improving physical health outcomes</a:t>
            </a:r>
            <a:endParaRPr lang="en-NZ" sz="3600" b="1" dirty="0">
              <a:solidFill>
                <a:srgbClr val="13809D"/>
              </a:solidFill>
              <a:latin typeface="Segoe UI"/>
              <a:ea typeface="Times New Roman"/>
            </a:endParaRPr>
          </a:p>
          <a:p>
            <a:pPr>
              <a:spcAft>
                <a:spcPts val="200"/>
              </a:spcAft>
            </a:pPr>
            <a:endParaRPr lang="en-US" dirty="0">
              <a:solidFill>
                <a:srgbClr val="23201D"/>
              </a:solidFill>
              <a:latin typeface="Segoe UI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9673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8626150" cy="1152128"/>
          </a:xfrm>
        </p:spPr>
        <p:txBody>
          <a:bodyPr/>
          <a:lstStyle/>
          <a:p>
            <a:r>
              <a:rPr lang="en-NZ" dirty="0" smtClean="0"/>
              <a:t>Equally Well</a:t>
            </a:r>
            <a:endParaRPr lang="en-N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5616624" cy="2880320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A collaboration of people and organisations taking action to improve physical health outcomes for people who experience mental health and addiction issues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949280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www.tepou.co.nz/equallywell</a:t>
            </a:r>
            <a:endParaRPr lang="en-NZ" sz="2500" dirty="0"/>
          </a:p>
        </p:txBody>
      </p:sp>
    </p:spTree>
    <p:extLst>
      <p:ext uri="{BB962C8B-B14F-4D97-AF65-F5344CB8AC3E}">
        <p14:creationId xmlns:p14="http://schemas.microsoft.com/office/powerpoint/2010/main" val="866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Addressing physical health</a:t>
            </a:r>
            <a:endParaRPr lang="en-NZ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25823"/>
              </p:ext>
            </p:extLst>
          </p:nvPr>
        </p:nvGraphicFramePr>
        <p:xfrm>
          <a:off x="179512" y="1700808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7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4" cy="1143000"/>
          </a:xfrm>
        </p:spPr>
        <p:txBody>
          <a:bodyPr/>
          <a:lstStyle/>
          <a:p>
            <a:r>
              <a:rPr lang="en-NZ" dirty="0" smtClean="0"/>
              <a:t>The Facts</a:t>
            </a:r>
            <a:endParaRPr lang="en-NZ" dirty="0"/>
          </a:p>
        </p:txBody>
      </p:sp>
      <p:pic>
        <p:nvPicPr>
          <p:cNvPr id="1026" name="Picture 2" descr="\\psf\Host\Volumes\Wise_Data\Communication Team New\Wise Group\-Wise Group Corporate\WG 130913 Health inequalities project\Infographic 2 - summary of evidence\Design\HIP Summary slides_2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18430" r="19517" b="13869"/>
          <a:stretch/>
        </p:blipFill>
        <p:spPr bwMode="auto">
          <a:xfrm>
            <a:off x="601164" y="1407355"/>
            <a:ext cx="7396222" cy="54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 descr="\\psf\Host\Volumes\Wise_Data\Communication Team New\Wise Group\-Wise Group Corporate\WG 130913 Health inequalities project\Infographic 2 - summary of evidence\Design\HIP Summary slides_2-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2712" r="10381" b="10272"/>
          <a:stretch/>
        </p:blipFill>
        <p:spPr bwMode="auto">
          <a:xfrm>
            <a:off x="57120" y="404664"/>
            <a:ext cx="8495102" cy="63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9" name="Picture 3" descr="\\psf\Host\Volumes\Wise_Data\Communication Team New\Wise Group\-Wise Group Corporate\WG 130913 Health inequalities project\Infographic 2 - summary of evidence\Design\HIP Summary slides_2-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10907" r="23103" b="16783"/>
          <a:stretch/>
        </p:blipFill>
        <p:spPr bwMode="auto">
          <a:xfrm>
            <a:off x="1475656" y="476672"/>
            <a:ext cx="5776485" cy="54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2" descr="F:\Communication Team New\Te Pou\Te Pou Corporate\TP 140101 Equally Well\Infographic 2 - summary of evidence\Design\HIP Summary PPT slides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" y="704836"/>
            <a:ext cx="8390680" cy="61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71600" y="1844824"/>
            <a:ext cx="4464496" cy="244827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971600" y="4077072"/>
            <a:ext cx="4464496" cy="244827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37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Addressing physical health inequities</a:t>
            </a:r>
            <a:endParaRPr lang="en-NZ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808971"/>
              </p:ext>
            </p:extLst>
          </p:nvPr>
        </p:nvGraphicFramePr>
        <p:xfrm>
          <a:off x="395536" y="1412776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446416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i="1" dirty="0" smtClean="0"/>
              <a:t>UK: parity of esteem</a:t>
            </a:r>
            <a:endParaRPr lang="en-NZ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0143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mplateBG-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"/>
          <a:stretch/>
        </p:blipFill>
        <p:spPr bwMode="auto">
          <a:xfrm>
            <a:off x="5870004" y="5475684"/>
            <a:ext cx="3238500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3600" b="1" dirty="0" smtClean="0">
                <a:solidFill>
                  <a:srgbClr val="13809D"/>
                </a:solidFill>
                <a:latin typeface="Segoe UI"/>
                <a:ea typeface="Times New Roman"/>
              </a:rPr>
              <a:t>Are we making an impact?</a:t>
            </a:r>
            <a:endParaRPr lang="en-US" dirty="0">
              <a:solidFill>
                <a:srgbClr val="23201D"/>
              </a:solidFill>
              <a:latin typeface="Segoe UI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21888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Addressing inequities - iterative process</a:t>
            </a:r>
            <a:endParaRPr lang="en-NZ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52726"/>
              </p:ext>
            </p:extLst>
          </p:nvPr>
        </p:nvGraphicFramePr>
        <p:xfrm>
          <a:off x="179512" y="1454050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5971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attice Consulting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2505265"/>
            <a:ext cx="2018329" cy="4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d and Body Consultants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52" y="4789294"/>
            <a:ext cx="1900045" cy="6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orkwise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53" y="133488"/>
            <a:ext cx="1734885" cy="7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a Hau E Wha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2" y="3711589"/>
            <a:ext cx="1714500" cy="5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ZMA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8" y="3163322"/>
            <a:ext cx="1941369" cy="8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thways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97" y="5461435"/>
            <a:ext cx="2964279" cy="7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ZCMHN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30" y="6198650"/>
            <a:ext cx="1932382" cy="4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nkage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86" y="6079280"/>
            <a:ext cx="2151320" cy="7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 Va log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56" y="1919693"/>
            <a:ext cx="1223368" cy="4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lueprint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19" y="5487974"/>
            <a:ext cx="1589589" cy="5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lance NZ logo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8" y="2446303"/>
            <a:ext cx="1339441" cy="4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Balance Whanganui logo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78" y="3928040"/>
            <a:ext cx="17145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ild Bamboo logo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9" y="5987964"/>
            <a:ext cx="2000250" cy="8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tua Raki logo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2" y="103306"/>
            <a:ext cx="1735011" cy="5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Te Pou logo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00" y="890428"/>
            <a:ext cx="1331751" cy="6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alsh Trust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21" y="203568"/>
            <a:ext cx="1229021" cy="3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Keys logo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9" y="6068644"/>
            <a:ext cx="1717101" cy="7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harmacy 547 logo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9" y="2249435"/>
            <a:ext cx="2458393" cy="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Waikato DHB logo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940"/>
            <a:ext cx="1905000" cy="3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e Waka Tapu logo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9" y="1138289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Loomio logo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4" y="1488483"/>
            <a:ext cx="1466110" cy="4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are NZ logo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00" y="2061516"/>
            <a:ext cx="1807064" cy="7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hristchurch PHO logo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0" y="4359157"/>
            <a:ext cx="25146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ichmond logo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04" y="4009901"/>
            <a:ext cx="1713909" cy="63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General Practice NZ logo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70" y="3517203"/>
            <a:ext cx="1438881" cy="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NCAT logo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64" y="1504511"/>
            <a:ext cx="3724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roCare logo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09" y="3012344"/>
            <a:ext cx="1628199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tepou.co.nz/uploads/files/initiative-assets/pegasus_logo.JP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98" y="3283591"/>
            <a:ext cx="1502945" cy="6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Salvation Army logo">
            <a:hlinkClick r:id="rId54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92" y="4223399"/>
            <a:ext cx="1115616" cy="14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ew Zealand College of Public Health Medicine logo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1" y="5396895"/>
            <a:ext cx="1108377" cy="13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New Zealand Nurses Organisation logo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505265"/>
            <a:ext cx="1054484" cy="11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NZCGP logo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19" y="4632385"/>
            <a:ext cx="3125118" cy="7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ct ">
            <a:hlinkClick r:id="rId61"/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22" y="5379427"/>
            <a:ext cx="958180" cy="6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NZ Drug Foundation">
            <a:hlinkClick r:id="rId63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43" y="772402"/>
            <a:ext cx="1214282" cy="6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ealth Connections">
            <a:hlinkClick r:id="rId65"/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31" y="-74787"/>
            <a:ext cx="20002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ramework">
            <a:hlinkClick r:id="rId67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87" y="1006784"/>
            <a:ext cx="20002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care Trust logo">
            <a:hlinkClick r:id="rId69"/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-38839775"/>
            <a:ext cx="57721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75" y="3398055"/>
            <a:ext cx="1207516" cy="583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2" y="4984313"/>
            <a:ext cx="937298" cy="4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Primary Care Options </a:t>
            </a:r>
            <a:r>
              <a:rPr lang="en-NZ" dirty="0" err="1" smtClean="0"/>
              <a:t>Tairawhiti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06848"/>
            <a:ext cx="8496944" cy="4686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NZ" sz="2800" dirty="0"/>
              <a:t>E</a:t>
            </a:r>
            <a:r>
              <a:rPr lang="en-NZ" sz="2800" dirty="0" smtClean="0"/>
              <a:t>veryone </a:t>
            </a:r>
            <a:r>
              <a:rPr lang="en-NZ" sz="2800" dirty="0"/>
              <a:t>who is </a:t>
            </a:r>
            <a:r>
              <a:rPr lang="en-NZ" sz="2800" dirty="0" smtClean="0"/>
              <a:t>under </a:t>
            </a:r>
            <a:r>
              <a:rPr lang="en-NZ" sz="2800" dirty="0"/>
              <a:t>the care of the specialist adult community </a:t>
            </a:r>
            <a:r>
              <a:rPr lang="en-NZ" sz="2800" dirty="0" smtClean="0"/>
              <a:t>MH&amp;A </a:t>
            </a:r>
            <a:r>
              <a:rPr lang="en-NZ" sz="2800" dirty="0"/>
              <a:t>teams </a:t>
            </a:r>
            <a:r>
              <a:rPr lang="en-NZ" sz="2800" dirty="0" smtClean="0"/>
              <a:t>will have </a:t>
            </a:r>
            <a:r>
              <a:rPr lang="en-NZ" sz="2800" dirty="0"/>
              <a:t>6 funded primary care visits a year for physical healthcare</a:t>
            </a:r>
            <a:r>
              <a:rPr lang="en-NZ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NZ" sz="2800" dirty="0"/>
              <a:t>E</a:t>
            </a:r>
            <a:r>
              <a:rPr lang="en-NZ" sz="2800" dirty="0" smtClean="0"/>
              <a:t>veryone </a:t>
            </a:r>
            <a:r>
              <a:rPr lang="en-NZ" sz="2800" dirty="0"/>
              <a:t>who is transitioning from specialist </a:t>
            </a:r>
            <a:r>
              <a:rPr lang="en-NZ" sz="2800" dirty="0" smtClean="0"/>
              <a:t>services </a:t>
            </a:r>
            <a:r>
              <a:rPr lang="en-NZ" sz="2800" dirty="0"/>
              <a:t>will receive 4 extended GP visits and 4 normal GP visits plus between 12-26 practice nurse </a:t>
            </a:r>
            <a:r>
              <a:rPr lang="en-NZ" sz="2800" dirty="0" smtClean="0"/>
              <a:t>visits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Each general practice has eight 30 minute sessions </a:t>
            </a:r>
            <a:r>
              <a:rPr lang="en-NZ" sz="2800" dirty="0"/>
              <a:t>per year </a:t>
            </a:r>
            <a:r>
              <a:rPr lang="en-NZ" sz="2800" dirty="0" smtClean="0"/>
              <a:t>with </a:t>
            </a:r>
            <a:r>
              <a:rPr lang="en-NZ" sz="2800" dirty="0"/>
              <a:t>a consultant psychiatrist.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712" y="5733256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2000" i="1" dirty="0">
                <a:solidFill>
                  <a:prstClr val="black"/>
                </a:solidFill>
              </a:rPr>
              <a:t>This initiative is a partnership between TDHB, Midlands Health Network, </a:t>
            </a:r>
            <a:r>
              <a:rPr lang="en-NZ" sz="2000" i="1" dirty="0" err="1">
                <a:solidFill>
                  <a:prstClr val="black"/>
                </a:solidFill>
              </a:rPr>
              <a:t>Ngati</a:t>
            </a:r>
            <a:r>
              <a:rPr lang="en-NZ" sz="2000" i="1" dirty="0">
                <a:solidFill>
                  <a:prstClr val="black"/>
                </a:solidFill>
              </a:rPr>
              <a:t> </a:t>
            </a:r>
            <a:r>
              <a:rPr lang="en-NZ" sz="2000" i="1" dirty="0" err="1">
                <a:solidFill>
                  <a:prstClr val="black"/>
                </a:solidFill>
              </a:rPr>
              <a:t>Porou</a:t>
            </a:r>
            <a:r>
              <a:rPr lang="en-NZ" sz="2000" i="1" dirty="0">
                <a:solidFill>
                  <a:prstClr val="black"/>
                </a:solidFill>
              </a:rPr>
              <a:t> </a:t>
            </a:r>
            <a:r>
              <a:rPr lang="en-NZ" sz="2000" i="1" dirty="0" err="1">
                <a:solidFill>
                  <a:prstClr val="black"/>
                </a:solidFill>
              </a:rPr>
              <a:t>Hauora</a:t>
            </a:r>
            <a:r>
              <a:rPr lang="en-NZ" sz="2000" i="1" dirty="0">
                <a:solidFill>
                  <a:prstClr val="black"/>
                </a:solidFill>
              </a:rPr>
              <a:t> and National </a:t>
            </a:r>
            <a:r>
              <a:rPr lang="en-NZ" sz="2000" i="1" dirty="0" err="1">
                <a:solidFill>
                  <a:prstClr val="black"/>
                </a:solidFill>
              </a:rPr>
              <a:t>Hauora</a:t>
            </a:r>
            <a:r>
              <a:rPr lang="en-NZ" sz="2000" i="1" dirty="0">
                <a:solidFill>
                  <a:prstClr val="black"/>
                </a:solidFill>
              </a:rPr>
              <a:t> Coalition as well as the local NGOs, Recovery Solutions, </a:t>
            </a:r>
            <a:r>
              <a:rPr lang="en-NZ" sz="2000" i="1" dirty="0" err="1">
                <a:solidFill>
                  <a:prstClr val="black"/>
                </a:solidFill>
              </a:rPr>
              <a:t>Turanga</a:t>
            </a:r>
            <a:r>
              <a:rPr lang="en-NZ" sz="2000" i="1" dirty="0">
                <a:solidFill>
                  <a:prstClr val="black"/>
                </a:solidFill>
              </a:rPr>
              <a:t> Health and Te </a:t>
            </a:r>
            <a:r>
              <a:rPr lang="en-NZ" sz="2000" i="1" dirty="0" err="1">
                <a:solidFill>
                  <a:prstClr val="black"/>
                </a:solidFill>
              </a:rPr>
              <a:t>Kupenga</a:t>
            </a:r>
            <a:r>
              <a:rPr lang="en-NZ" sz="2000" i="1" dirty="0">
                <a:solidFill>
                  <a:prstClr val="black"/>
                </a:solidFill>
              </a:rPr>
              <a:t> Net </a:t>
            </a:r>
            <a:r>
              <a:rPr lang="en-NZ" sz="2000" i="1" dirty="0" smtClean="0">
                <a:solidFill>
                  <a:prstClr val="black"/>
                </a:solidFill>
              </a:rPr>
              <a:t>Trust</a:t>
            </a:r>
            <a:endParaRPr lang="en-NZ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626150" cy="1728191"/>
          </a:xfrm>
        </p:spPr>
        <p:txBody>
          <a:bodyPr>
            <a:normAutofit/>
          </a:bodyPr>
          <a:lstStyle/>
          <a:p>
            <a:r>
              <a:rPr lang="en-NZ" dirty="0" smtClean="0"/>
              <a:t>Thank you</a:t>
            </a:r>
            <a:endParaRPr lang="en-NZ" sz="33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400800" cy="913656"/>
          </a:xfrm>
        </p:spPr>
        <p:txBody>
          <a:bodyPr/>
          <a:lstStyle/>
          <a:p>
            <a:r>
              <a:rPr lang="en-NZ" dirty="0" smtClean="0"/>
              <a:t>Helen.lockett@wisegroup.co.nz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39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mplateBG-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"/>
          <a:stretch/>
        </p:blipFill>
        <p:spPr bwMode="auto">
          <a:xfrm>
            <a:off x="5870004" y="5475684"/>
            <a:ext cx="3238500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78573"/>
            <a:ext cx="828092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Have poorer physical health and die on average 20 years earlier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Have </a:t>
            </a:r>
            <a:r>
              <a:rPr lang="en-NZ" sz="28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employment rates of less than </a:t>
            </a: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per cent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Consider employment to be a key part of recovery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Are more likely to live in poverty and be socially excluded...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424936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3600" b="1" dirty="0" smtClean="0">
                <a:solidFill>
                  <a:srgbClr val="13809D"/>
                </a:solidFill>
                <a:latin typeface="Segoe UI"/>
                <a:ea typeface="Times New Roman"/>
              </a:rPr>
              <a:t>Evidence: People who experience mental health issues</a:t>
            </a:r>
            <a:endParaRPr lang="en-NZ" sz="3600" b="1" dirty="0">
              <a:solidFill>
                <a:srgbClr val="13809D"/>
              </a:solidFill>
              <a:latin typeface="Segoe UI"/>
              <a:ea typeface="Times New Roman"/>
            </a:endParaRPr>
          </a:p>
          <a:p>
            <a:pPr>
              <a:spcAft>
                <a:spcPts val="200"/>
              </a:spcAft>
            </a:pPr>
            <a:endParaRPr lang="en-US" dirty="0">
              <a:solidFill>
                <a:srgbClr val="23201D"/>
              </a:solidFill>
              <a:latin typeface="Segoe UI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874454"/>
            <a:ext cx="85838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Source: Cunningham et al, 2014, Te </a:t>
            </a:r>
            <a:r>
              <a:rPr lang="en-NZ" sz="1600" dirty="0" err="1" smtClean="0"/>
              <a:t>Pou</a:t>
            </a:r>
            <a:r>
              <a:rPr lang="en-NZ" sz="1600" dirty="0" smtClean="0"/>
              <a:t>, 2014; </a:t>
            </a:r>
            <a:r>
              <a:rPr lang="en-NZ" sz="1600" dirty="0"/>
              <a:t>Lockett &amp; Bensemann, </a:t>
            </a:r>
            <a:r>
              <a:rPr lang="en-NZ" sz="1600" dirty="0" smtClean="0"/>
              <a:t>2013; Welsh, 2010; </a:t>
            </a:r>
            <a:r>
              <a:rPr lang="en-NZ" sz="1600" dirty="0" err="1" smtClean="0"/>
              <a:t>Beynon</a:t>
            </a:r>
            <a:r>
              <a:rPr lang="en-NZ" sz="1600" dirty="0" smtClean="0"/>
              <a:t> &amp; Tucker, 2006, OECD</a:t>
            </a:r>
            <a:r>
              <a:rPr lang="en-NZ" sz="1600" dirty="0"/>
              <a:t>, </a:t>
            </a:r>
            <a:r>
              <a:rPr lang="en-NZ" sz="1600" dirty="0" smtClean="0"/>
              <a:t>2003. </a:t>
            </a:r>
          </a:p>
          <a:p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1050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mplateBG-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"/>
          <a:stretch/>
        </p:blipFill>
        <p:spPr bwMode="auto">
          <a:xfrm>
            <a:off x="5870004" y="5475684"/>
            <a:ext cx="3238500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04707"/>
            <a:ext cx="82089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A person’s chances of returning to work after experiencing a mental health issue is significantly increased if there is access to high quality employment support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There is over 20 years of research outlining the best approach to employment support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So how do we get this evidence into routine practice?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8424936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3600" b="1" dirty="0" smtClean="0">
                <a:solidFill>
                  <a:srgbClr val="13809D"/>
                </a:solidFill>
                <a:latin typeface="Segoe UI"/>
                <a:ea typeface="Times New Roman"/>
              </a:rPr>
              <a:t>Increasing access to high quality employment support services</a:t>
            </a:r>
            <a:endParaRPr lang="en-NZ" sz="3600" b="1" dirty="0">
              <a:solidFill>
                <a:srgbClr val="13809D"/>
              </a:solidFill>
              <a:latin typeface="Segoe UI"/>
              <a:ea typeface="Times New Roman"/>
            </a:endParaRPr>
          </a:p>
          <a:p>
            <a:pPr>
              <a:spcAft>
                <a:spcPts val="200"/>
              </a:spcAft>
            </a:pPr>
            <a:endParaRPr lang="en-US" dirty="0">
              <a:solidFill>
                <a:srgbClr val="23201D"/>
              </a:solidFill>
              <a:latin typeface="Segoe UI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581575" y="5799833"/>
            <a:ext cx="690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1600" dirty="0" smtClean="0">
                <a:solidFill>
                  <a:srgbClr val="23201D"/>
                </a:solidFill>
                <a:latin typeface="+mj-lt"/>
                <a:ea typeface="Times New Roman"/>
              </a:rPr>
              <a:t>Drake and Bond, 2014, Bond </a:t>
            </a:r>
            <a:r>
              <a:rPr lang="en-NZ" sz="1600" i="1" dirty="0">
                <a:solidFill>
                  <a:srgbClr val="23201D"/>
                </a:solidFill>
                <a:latin typeface="+mj-lt"/>
                <a:ea typeface="Times New Roman"/>
              </a:rPr>
              <a:t>et al </a:t>
            </a:r>
            <a:r>
              <a:rPr lang="en-NZ" sz="1600" dirty="0" smtClean="0">
                <a:solidFill>
                  <a:srgbClr val="23201D"/>
                </a:solidFill>
                <a:latin typeface="+mj-lt"/>
                <a:ea typeface="Times New Roman"/>
              </a:rPr>
              <a:t>2008, Waghorn </a:t>
            </a:r>
            <a:r>
              <a:rPr lang="en-NZ" sz="1600" i="1" dirty="0" smtClean="0">
                <a:solidFill>
                  <a:srgbClr val="23201D"/>
                </a:solidFill>
                <a:latin typeface="+mj-lt"/>
                <a:ea typeface="Times New Roman"/>
              </a:rPr>
              <a:t>et al </a:t>
            </a:r>
            <a:r>
              <a:rPr lang="en-NZ" sz="1600" dirty="0" smtClean="0">
                <a:solidFill>
                  <a:srgbClr val="23201D"/>
                </a:solidFill>
                <a:latin typeface="+mj-lt"/>
                <a:ea typeface="Times New Roman"/>
              </a:rPr>
              <a:t>2009, Waddell &amp; Burton, 2006.</a:t>
            </a:r>
            <a:endParaRPr lang="en-NZ" sz="1600" dirty="0">
              <a:solidFill>
                <a:srgbClr val="23201D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2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824696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1" y="1262870"/>
            <a:ext cx="6768752" cy="450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NZ" sz="3600" b="1" dirty="0" smtClean="0">
                <a:solidFill>
                  <a:srgbClr val="13809D"/>
                </a:solidFill>
                <a:effectLst/>
                <a:latin typeface="Segoe UI"/>
                <a:ea typeface="Times New Roman"/>
              </a:rPr>
              <a:t>Translating evidence to practice</a:t>
            </a:r>
            <a:endParaRPr lang="en-US" sz="1600" dirty="0" smtClean="0">
              <a:solidFill>
                <a:srgbClr val="23201D"/>
              </a:solidFill>
              <a:effectLst/>
              <a:latin typeface="Segoe UI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507" y="3900444"/>
            <a:ext cx="433798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2010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Evidence-based supported employment established in New Zealand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Reliant on individuals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</a:rPr>
              <a:t>Not widely known about</a:t>
            </a:r>
            <a:endParaRPr lang="en-NZ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4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879560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99" y="3152701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Increasing access </a:t>
            </a:r>
            <a:r>
              <a:rPr lang="en-NZ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</a:t>
            </a:r>
            <a:r>
              <a:rPr lang="en-NZ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 employment support programmes in NZ</a:t>
            </a:r>
            <a:endParaRPr lang="en-NZ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06239"/>
            <a:ext cx="201622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prstClr val="black"/>
                </a:solidFill>
              </a:rPr>
              <a:t>Make the financial business </a:t>
            </a:r>
            <a:r>
              <a:rPr lang="en-NZ" dirty="0" smtClean="0">
                <a:solidFill>
                  <a:prstClr val="black"/>
                </a:solidFill>
              </a:rPr>
              <a:t>case</a:t>
            </a:r>
          </a:p>
          <a:p>
            <a:pPr algn="ctr"/>
            <a:r>
              <a:rPr lang="en-NZ" dirty="0" smtClean="0">
                <a:solidFill>
                  <a:prstClr val="black"/>
                </a:solidFill>
              </a:rPr>
              <a:t>(Purchasers)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45" y="3619172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prstClr val="black"/>
                </a:solidFill>
              </a:rPr>
              <a:t>Embed in policy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157" y="4679231"/>
            <a:ext cx="20162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prstClr val="black"/>
                </a:solidFill>
              </a:rPr>
              <a:t>Monitor and evaluate impact and effectiveness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3634" y="4817731"/>
            <a:ext cx="2232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prstClr val="black"/>
                </a:solidFill>
              </a:rPr>
              <a:t>Keep sharing stories of success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727" y="3490599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prstClr val="black"/>
                </a:solidFill>
              </a:rPr>
              <a:t>Service user leadership </a:t>
            </a:r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715" y="2264843"/>
            <a:ext cx="2232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>
                <a:solidFill>
                  <a:prstClr val="black"/>
                </a:solidFill>
              </a:rPr>
              <a:t>Inform and inspire </a:t>
            </a:r>
            <a:r>
              <a:rPr lang="en-NZ" dirty="0">
                <a:solidFill>
                  <a:prstClr val="black"/>
                </a:solidFill>
              </a:rPr>
              <a:t>clinical leadership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8265" y="1962684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prstClr val="black"/>
                </a:solidFill>
              </a:rPr>
              <a:t>International collaboration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522213"/>
            <a:ext cx="8424936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NZ" sz="3600" b="1" dirty="0">
                <a:solidFill>
                  <a:srgbClr val="13809D"/>
                </a:solidFill>
                <a:latin typeface="Segoe UI"/>
                <a:ea typeface="Times New Roman"/>
              </a:rPr>
              <a:t>A process of </a:t>
            </a:r>
            <a:r>
              <a:rPr lang="en-NZ" sz="3600" b="1" dirty="0" smtClean="0">
                <a:solidFill>
                  <a:srgbClr val="13809D"/>
                </a:solidFill>
                <a:latin typeface="Segoe UI"/>
                <a:ea typeface="Times New Roman"/>
              </a:rPr>
              <a:t>transformational change</a:t>
            </a:r>
            <a:endParaRPr lang="en-NZ" sz="3600" b="1" dirty="0">
              <a:solidFill>
                <a:srgbClr val="13809D"/>
              </a:solidFill>
              <a:latin typeface="Segoe UI"/>
              <a:ea typeface="Times New Roman"/>
            </a:endParaRPr>
          </a:p>
          <a:p>
            <a:pPr>
              <a:spcAft>
                <a:spcPts val="200"/>
              </a:spcAft>
            </a:pPr>
            <a:endParaRPr lang="en-US" dirty="0">
              <a:solidFill>
                <a:srgbClr val="23201D"/>
              </a:solidFill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1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Addressing the employment inequity</a:t>
            </a:r>
            <a:endParaRPr lang="en-NZ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52613"/>
              </p:ext>
            </p:extLst>
          </p:nvPr>
        </p:nvGraphicFramePr>
        <p:xfrm>
          <a:off x="395536" y="1412776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031735"/>
              </p:ext>
            </p:extLst>
          </p:nvPr>
        </p:nvGraphicFramePr>
        <p:xfrm>
          <a:off x="547936" y="1565176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879560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2305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Sustained Implementation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/>
              <a:t>Growing evidence base on effective implementation methods:</a:t>
            </a:r>
          </a:p>
          <a:p>
            <a:pPr>
              <a:buFont typeface="Wingdings" pitchFamily="2" charset="2"/>
              <a:buChar char="v"/>
            </a:pPr>
            <a:r>
              <a:rPr lang="en-NZ" sz="2800" dirty="0" smtClean="0"/>
              <a:t>Dissemination of information alone </a:t>
            </a:r>
            <a:r>
              <a:rPr lang="en-NZ" sz="2800" i="1" dirty="0" smtClean="0"/>
              <a:t>is not enough</a:t>
            </a:r>
          </a:p>
          <a:p>
            <a:pPr>
              <a:buFont typeface="Wingdings" pitchFamily="2" charset="2"/>
              <a:buChar char="v"/>
            </a:pPr>
            <a:r>
              <a:rPr lang="en-NZ" sz="2800" dirty="0" smtClean="0"/>
              <a:t>Training alone </a:t>
            </a:r>
            <a:r>
              <a:rPr lang="en-NZ" sz="2800" i="1" dirty="0" smtClean="0"/>
              <a:t>is</a:t>
            </a:r>
            <a:r>
              <a:rPr lang="en-NZ" sz="2800" dirty="0" smtClean="0"/>
              <a:t> </a:t>
            </a:r>
            <a:r>
              <a:rPr lang="en-NZ" sz="2800" i="1" dirty="0" smtClean="0"/>
              <a:t>not enough</a:t>
            </a:r>
          </a:p>
          <a:p>
            <a:pPr>
              <a:buFont typeface="Wingdings" pitchFamily="2" charset="2"/>
              <a:buChar char="v"/>
            </a:pPr>
            <a:endParaRPr lang="en-NZ" sz="2800" dirty="0" smtClean="0"/>
          </a:p>
          <a:p>
            <a:pPr>
              <a:buFont typeface="Wingdings" pitchFamily="2" charset="2"/>
              <a:buChar char="ü"/>
            </a:pPr>
            <a:r>
              <a:rPr lang="en-NZ" sz="2800" dirty="0" smtClean="0"/>
              <a:t>Regular review practice against the evidence</a:t>
            </a:r>
          </a:p>
          <a:p>
            <a:pPr>
              <a:buFont typeface="Wingdings" pitchFamily="2" charset="2"/>
              <a:buChar char="ü"/>
            </a:pPr>
            <a:r>
              <a:rPr lang="en-NZ" sz="2800" dirty="0" smtClean="0"/>
              <a:t>Role of the </a:t>
            </a:r>
            <a:r>
              <a:rPr lang="en-NZ" sz="2800" b="1" dirty="0" smtClean="0"/>
              <a:t>change agent </a:t>
            </a:r>
            <a:r>
              <a:rPr lang="en-NZ" sz="2800" dirty="0" smtClean="0"/>
              <a:t>- purveyor(s) - State Trainer</a:t>
            </a:r>
          </a:p>
          <a:p>
            <a:pPr marL="0" indent="0" algn="r">
              <a:buNone/>
            </a:pPr>
            <a:endParaRPr lang="en-NZ" sz="1200" dirty="0" smtClean="0"/>
          </a:p>
          <a:p>
            <a:pPr marL="0" indent="0" algn="r">
              <a:buNone/>
            </a:pPr>
            <a:r>
              <a:rPr lang="en-NZ" sz="2200" dirty="0" err="1" smtClean="0"/>
              <a:t>Fixsen</a:t>
            </a:r>
            <a:r>
              <a:rPr lang="en-NZ" sz="2200" dirty="0" smtClean="0"/>
              <a:t> et al 2006</a:t>
            </a:r>
            <a:endParaRPr lang="en-NZ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879560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12231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Addressing the employment inequity</a:t>
            </a:r>
            <a:endParaRPr lang="en-NZ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12776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9"/>
          <p:cNvGraphicFramePr>
            <a:graphicFrameLocks/>
          </p:cNvGraphicFramePr>
          <p:nvPr>
            <p:extLst/>
          </p:nvPr>
        </p:nvGraphicFramePr>
        <p:xfrm>
          <a:off x="547936" y="1565176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74519"/>
              </p:ext>
            </p:extLst>
          </p:nvPr>
        </p:nvGraphicFramePr>
        <p:xfrm>
          <a:off x="579860" y="1439581"/>
          <a:ext cx="8353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879560"/>
            <a:ext cx="878497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8820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3EE91-163D-4542-8897-1F9D3DCF6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B994C-8BD4-42D2-98A7-6BA45C27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814388-ACBA-4E07-BC8B-BD165757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BBC8B-98E9-4B00-B31E-1024DFD29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114DCC-9DCC-40D1-B620-4A1D70B0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35986-705A-4DE2-AE65-3B7E300D0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Level-Health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G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evel-Health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574</Words>
  <Application>Microsoft Office PowerPoint</Application>
  <PresentationFormat>On-screen Show (4:3)</PresentationFormat>
  <Paragraphs>104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Level-Health-Pres</vt:lpstr>
      <vt:lpstr>WG PPT template</vt:lpstr>
      <vt:lpstr>1_Level-Health-Pres</vt:lpstr>
      <vt:lpstr>Using evidence to address inequities </vt:lpstr>
      <vt:lpstr>Addressing inequities - iterative process</vt:lpstr>
      <vt:lpstr>PowerPoint Presentation</vt:lpstr>
      <vt:lpstr>PowerPoint Presentation</vt:lpstr>
      <vt:lpstr>PowerPoint Presentation</vt:lpstr>
      <vt:lpstr>PowerPoint Presentation</vt:lpstr>
      <vt:lpstr>Addressing the employment inequity</vt:lpstr>
      <vt:lpstr>Sustained Implementation</vt:lpstr>
      <vt:lpstr>Addressing the employment inequity</vt:lpstr>
      <vt:lpstr>Cultural change</vt:lpstr>
      <vt:lpstr>PowerPoint Presentation</vt:lpstr>
      <vt:lpstr>Equally Well</vt:lpstr>
      <vt:lpstr>Addressing physical health</vt:lpstr>
      <vt:lpstr>The Facts</vt:lpstr>
      <vt:lpstr>PowerPoint Presentation</vt:lpstr>
      <vt:lpstr>PowerPoint Presentation</vt:lpstr>
      <vt:lpstr>PowerPoint Presentation</vt:lpstr>
      <vt:lpstr>Addressing physical health inequities</vt:lpstr>
      <vt:lpstr>PowerPoint Presentation</vt:lpstr>
      <vt:lpstr>PowerPoint Presentation</vt:lpstr>
      <vt:lpstr>Primary Care Options Tairawhiti</vt:lpstr>
      <vt:lpstr>Thank you</vt:lpstr>
    </vt:vector>
  </TitlesOfParts>
  <Company>Wise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 Hovens</dc:creator>
  <cp:lastModifiedBy>Amanda Chu</cp:lastModifiedBy>
  <cp:revision>67</cp:revision>
  <dcterms:created xsi:type="dcterms:W3CDTF">2010-11-29T03:00:45Z</dcterms:created>
  <dcterms:modified xsi:type="dcterms:W3CDTF">2015-07-01T01:42:15Z</dcterms:modified>
</cp:coreProperties>
</file>