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3" r:id="rId5"/>
    <p:sldId id="324" r:id="rId6"/>
    <p:sldId id="325" r:id="rId7"/>
    <p:sldId id="326" r:id="rId8"/>
    <p:sldId id="327" r:id="rId9"/>
    <p:sldId id="319" r:id="rId10"/>
    <p:sldId id="263" r:id="rId11"/>
    <p:sldId id="313" r:id="rId12"/>
    <p:sldId id="320" r:id="rId13"/>
    <p:sldId id="330" r:id="rId14"/>
    <p:sldId id="329" r:id="rId15"/>
    <p:sldId id="331" r:id="rId1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692381"/>
    <a:srgbClr val="F47920"/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433" autoAdjust="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A6655-44B7-41D5-9A07-0DD1C8482970}" type="datetimeFigureOut">
              <a:rPr lang="en-NZ" smtClean="0"/>
              <a:t>18/06/2015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6368-DAEC-434C-B382-2B429B0E15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52256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2485-36B5-42E3-B30D-5AB1776884D6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C1B4-53B9-4F77-ACD7-01005A46F935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03166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 smtClean="0"/>
          </a:p>
          <a:p>
            <a:endParaRPr lang="en-N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C1B4-53B9-4F77-ACD7-01005A46F935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1492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C1B4-53B9-4F77-ACD7-01005A46F935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408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C1B4-53B9-4F77-ACD7-01005A46F935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40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CDF8E-85B1-4247-96C0-F40F8E4DE824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509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90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8791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739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27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949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588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660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777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2203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5269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2419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B19B8-98E5-4082-9EE2-8023FCD08DFF}" type="datetimeFigureOut">
              <a:rPr lang="en-NZ" smtClean="0"/>
              <a:t>18/06/2015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36FC-8839-4A5F-85A8-161D9B147954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166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676" y="1687653"/>
            <a:ext cx="237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83" y="671300"/>
            <a:ext cx="2290787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67644"/>
            <a:ext cx="2376000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827584" y="3573016"/>
            <a:ext cx="75352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NZ" sz="4000" b="1" dirty="0">
                <a:solidFill>
                  <a:srgbClr val="692381"/>
                </a:solidFill>
              </a:rPr>
              <a:t>A Story of Evidence, Evaluation, and </a:t>
            </a:r>
            <a:r>
              <a:rPr lang="en-NZ" sz="4000" b="1" dirty="0" smtClean="0">
                <a:solidFill>
                  <a:srgbClr val="692381"/>
                </a:solidFill>
              </a:rPr>
              <a:t>Partnership</a:t>
            </a:r>
            <a:endParaRPr lang="en-NZ" sz="4000" b="1" dirty="0">
              <a:solidFill>
                <a:srgbClr val="69238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038885"/>
            <a:ext cx="1611992" cy="1388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57" y="1285045"/>
            <a:ext cx="2207998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79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94731" y="411992"/>
            <a:ext cx="822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>
                <a:solidFill>
                  <a:srgbClr val="E6007E"/>
                </a:solidFill>
              </a:rPr>
              <a:t>Building Knowledge and Credibility</a:t>
            </a: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>
                <a:solidFill>
                  <a:srgbClr val="692381"/>
                </a:solidFill>
              </a:rPr>
              <a:t>Building credible and rigorous evidence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>
                <a:solidFill>
                  <a:srgbClr val="692381"/>
                </a:solidFill>
              </a:rPr>
              <a:t>Commitment to inquiry and learning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>
                <a:solidFill>
                  <a:srgbClr val="692381"/>
                </a:solidFill>
              </a:rPr>
              <a:t>Building research partnerships</a:t>
            </a:r>
          </a:p>
          <a:p>
            <a:pPr algn="l"/>
            <a:endParaRPr lang="en-NZ" sz="12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Internal Evaluations and </a:t>
            </a:r>
            <a:r>
              <a:rPr lang="en-NZ" sz="1600" dirty="0" smtClean="0">
                <a:solidFill>
                  <a:schemeClr val="tx1"/>
                </a:solidFill>
              </a:rPr>
              <a:t>consultation</a:t>
            </a:r>
            <a:endParaRPr lang="en-NZ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Student Led Projects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University PhD </a:t>
            </a:r>
            <a:r>
              <a:rPr lang="en-NZ" sz="1600" dirty="0" smtClean="0">
                <a:solidFill>
                  <a:schemeClr val="tx1"/>
                </a:solidFill>
              </a:rPr>
              <a:t>Partnerships</a:t>
            </a:r>
            <a:endParaRPr lang="en-NZ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Research Project </a:t>
            </a:r>
            <a:r>
              <a:rPr lang="en-NZ" sz="1600" dirty="0" smtClean="0">
                <a:solidFill>
                  <a:schemeClr val="tx1"/>
                </a:solidFill>
              </a:rPr>
              <a:t>Collaborations</a:t>
            </a:r>
            <a:endParaRPr lang="en-NZ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Collaborative Practice </a:t>
            </a:r>
            <a:r>
              <a:rPr lang="en-NZ" sz="1600" dirty="0" smtClean="0">
                <a:solidFill>
                  <a:schemeClr val="tx1"/>
                </a:solidFill>
              </a:rPr>
              <a:t>Learning</a:t>
            </a:r>
          </a:p>
          <a:p>
            <a:pPr algn="l"/>
            <a:endParaRPr lang="en-NZ" sz="1600" dirty="0" smtClean="0">
              <a:solidFill>
                <a:srgbClr val="692381"/>
              </a:solidFill>
            </a:endParaRPr>
          </a:p>
        </p:txBody>
      </p:sp>
      <p:pic>
        <p:nvPicPr>
          <p:cNvPr id="12" name="Picture 5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31" y="2821519"/>
            <a:ext cx="3849750" cy="2044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73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58824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E6007E"/>
                </a:solidFill>
              </a:rPr>
              <a:t>Lessons from our Evaluation </a:t>
            </a:r>
            <a:r>
              <a:rPr lang="en-CA" sz="2800" b="1" dirty="0" smtClean="0">
                <a:solidFill>
                  <a:srgbClr val="E6007E"/>
                </a:solidFill>
              </a:rPr>
              <a:t>Journey</a:t>
            </a:r>
            <a:endParaRPr lang="en-NZ" sz="2800" b="1" dirty="0">
              <a:solidFill>
                <a:srgbClr val="E6007E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323528" y="1600200"/>
            <a:ext cx="46188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Evaluating the programme theory is as critical as evaluating programme outcomes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Producing a “gold standard” programme evaluation takes more than a rigorous scientific design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Balance best evidence with practicality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Research partnerships create new knowledge, skills, insights for all involved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Learning and knowledge focus can strengthen links with other youth focussed organisations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NZ" sz="1600" dirty="0">
                <a:solidFill>
                  <a:schemeClr val="tx1"/>
                </a:solidFill>
              </a:rPr>
              <a:t>A commitment to inquiry and learning builds knowledge and a shared understanding, and reveals new questions</a:t>
            </a:r>
          </a:p>
        </p:txBody>
      </p:sp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488">
            <a:off x="5178914" y="1897775"/>
            <a:ext cx="3693022" cy="284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34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E6007E"/>
                </a:solidFill>
              </a:rPr>
              <a:t>Lessons from our Evaluation </a:t>
            </a:r>
            <a:r>
              <a:rPr lang="en-CA" sz="2800" b="1" dirty="0" smtClean="0">
                <a:solidFill>
                  <a:srgbClr val="E6007E"/>
                </a:solidFill>
              </a:rPr>
              <a:t>Journey</a:t>
            </a:r>
            <a:endParaRPr lang="en-NZ" sz="2800" b="1" dirty="0">
              <a:solidFill>
                <a:srgbClr val="E6007E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600200"/>
            <a:ext cx="5338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NZ" sz="2000" b="1" dirty="0">
              <a:solidFill>
                <a:srgbClr val="69238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8312" y="562835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NZ" sz="2800" b="1" dirty="0">
                <a:solidFill>
                  <a:srgbClr val="692381"/>
                </a:solidFill>
              </a:rPr>
              <a:t>Thank </a:t>
            </a:r>
            <a:r>
              <a:rPr lang="en-NZ" sz="2800" b="1" dirty="0" smtClean="0">
                <a:solidFill>
                  <a:srgbClr val="692381"/>
                </a:solidFill>
              </a:rPr>
              <a:t>You</a:t>
            </a:r>
            <a:endParaRPr lang="en-NZ" sz="2800" b="1" dirty="0">
              <a:solidFill>
                <a:srgbClr val="69238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53" y="1804275"/>
            <a:ext cx="5980694" cy="324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82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dirty="0">
                <a:solidFill>
                  <a:srgbClr val="E6007E"/>
                </a:solidFill>
              </a:rPr>
              <a:t>Start of Our Evaluation </a:t>
            </a:r>
            <a:r>
              <a:rPr lang="en-CA" sz="2800" b="1" dirty="0" smtClean="0">
                <a:solidFill>
                  <a:srgbClr val="E6007E"/>
                </a:solidFill>
              </a:rPr>
              <a:t>Journey</a:t>
            </a:r>
            <a:endParaRPr lang="en-NZ" sz="2800" b="1" dirty="0">
              <a:solidFill>
                <a:srgbClr val="E6007E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 smtClean="0">
                <a:solidFill>
                  <a:srgbClr val="692381"/>
                </a:solidFill>
              </a:rPr>
              <a:t>Need </a:t>
            </a:r>
            <a:r>
              <a:rPr lang="en-NZ" sz="2000" b="1" dirty="0">
                <a:solidFill>
                  <a:srgbClr val="692381"/>
                </a:solidFill>
              </a:rPr>
              <a:t>for evidenced-based </a:t>
            </a:r>
            <a:r>
              <a:rPr lang="en-NZ" sz="2000" b="1" dirty="0" smtClean="0">
                <a:solidFill>
                  <a:srgbClr val="692381"/>
                </a:solidFill>
              </a:rPr>
              <a:t>practice</a:t>
            </a:r>
            <a:endParaRPr lang="en-NZ" sz="2000" b="1" dirty="0">
              <a:solidFill>
                <a:srgbClr val="692381"/>
              </a:solidFill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>
                <a:solidFill>
                  <a:srgbClr val="692381"/>
                </a:solidFill>
              </a:rPr>
              <a:t>Need to understand whether an intervention is effective and why?</a:t>
            </a:r>
          </a:p>
          <a:p>
            <a:pPr algn="l"/>
            <a:endParaRPr lang="en-NZ" sz="2000" b="1" dirty="0" smtClean="0">
              <a:solidFill>
                <a:srgbClr val="692381"/>
              </a:solidFill>
            </a:endParaRPr>
          </a:p>
          <a:p>
            <a:pPr algn="l"/>
            <a:endParaRPr lang="en-NZ" sz="1200" dirty="0" smtClean="0"/>
          </a:p>
          <a:p>
            <a:pPr algn="l"/>
            <a:endParaRPr lang="en-NZ" sz="1200" dirty="0" smtClean="0"/>
          </a:p>
        </p:txBody>
      </p:sp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4" y="2802936"/>
            <a:ext cx="4032450" cy="314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79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>
                <a:solidFill>
                  <a:srgbClr val="E6007E"/>
                </a:solidFill>
              </a:rPr>
              <a:t>Building Knowledge and </a:t>
            </a:r>
            <a:r>
              <a:rPr lang="en-NZ" sz="2800" b="1" dirty="0" smtClean="0">
                <a:solidFill>
                  <a:srgbClr val="E6007E"/>
                </a:solidFill>
              </a:rPr>
              <a:t>Credibility</a:t>
            </a:r>
            <a:endParaRPr lang="en-NZ" sz="2800" b="1" dirty="0">
              <a:solidFill>
                <a:srgbClr val="E6007E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 smtClean="0">
                <a:solidFill>
                  <a:srgbClr val="692381"/>
                </a:solidFill>
              </a:rPr>
              <a:t>Building </a:t>
            </a:r>
            <a:r>
              <a:rPr lang="en-NZ" sz="2000" b="1" dirty="0">
                <a:solidFill>
                  <a:srgbClr val="692381"/>
                </a:solidFill>
              </a:rPr>
              <a:t>credible and rigorous evidence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 smtClean="0">
                <a:solidFill>
                  <a:srgbClr val="692381"/>
                </a:solidFill>
              </a:rPr>
              <a:t>Commitment </a:t>
            </a:r>
            <a:r>
              <a:rPr lang="en-NZ" sz="2000" b="1" dirty="0">
                <a:solidFill>
                  <a:srgbClr val="692381"/>
                </a:solidFill>
              </a:rPr>
              <a:t>to inquiry and learning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NZ" sz="2000" b="1" dirty="0" smtClean="0">
                <a:solidFill>
                  <a:srgbClr val="692381"/>
                </a:solidFill>
              </a:rPr>
              <a:t>Building </a:t>
            </a:r>
            <a:r>
              <a:rPr lang="en-NZ" sz="2000" b="1" dirty="0">
                <a:solidFill>
                  <a:srgbClr val="692381"/>
                </a:solidFill>
              </a:rPr>
              <a:t>research partnerships</a:t>
            </a:r>
          </a:p>
          <a:p>
            <a:pPr algn="l"/>
            <a:endParaRPr lang="en-NZ" sz="1200" dirty="0" smtClean="0"/>
          </a:p>
        </p:txBody>
      </p:sp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488">
            <a:off x="5057783" y="1756503"/>
            <a:ext cx="2670169" cy="3487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22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:\Users\Kelsey\AppData\Local\Microsoft\Windows\Temporary Internet Files\Content.IE5\EVI92PBE\MP900316787[1].jpg"/>
          <p:cNvPicPr/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479"/>
            <a:ext cx="8147248" cy="4209785"/>
          </a:xfrm>
          <a:prstGeom prst="rect">
            <a:avLst/>
          </a:prstGeom>
          <a:ln>
            <a:noFill/>
          </a:ln>
          <a:effectLst/>
          <a:extLst/>
        </p:spPr>
      </p:pic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>
                <a:solidFill>
                  <a:srgbClr val="E6007E"/>
                </a:solidFill>
              </a:rPr>
              <a:t>FYD</a:t>
            </a:r>
            <a:r>
              <a:rPr lang="en-NZ" sz="2800" b="1" dirty="0">
                <a:solidFill>
                  <a:srgbClr val="692381"/>
                </a:solidFill>
              </a:rPr>
              <a:t> </a:t>
            </a:r>
            <a:r>
              <a:rPr lang="en-NZ" sz="2800" b="1" dirty="0">
                <a:solidFill>
                  <a:srgbClr val="E6007E"/>
                </a:solidFill>
              </a:rPr>
              <a:t>University Partnerships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16445"/>
            <a:ext cx="4040188" cy="387928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b="1" dirty="0">
                <a:solidFill>
                  <a:srgbClr val="692381"/>
                </a:solidFill>
              </a:rPr>
              <a:t>Interest in external research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b="1" dirty="0" smtClean="0">
                <a:solidFill>
                  <a:srgbClr val="692381"/>
                </a:solidFill>
              </a:rPr>
              <a:t>Extensive </a:t>
            </a:r>
            <a:r>
              <a:rPr lang="en-NZ" b="1" dirty="0">
                <a:solidFill>
                  <a:srgbClr val="692381"/>
                </a:solidFill>
              </a:rPr>
              <a:t>database of information </a:t>
            </a:r>
            <a:endParaRPr lang="en-NZ" b="1" dirty="0" smtClean="0">
              <a:solidFill>
                <a:srgbClr val="69238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b="1" dirty="0" smtClean="0">
                <a:solidFill>
                  <a:srgbClr val="692381"/>
                </a:solidFill>
              </a:rPr>
              <a:t>Limited  </a:t>
            </a:r>
            <a:r>
              <a:rPr lang="en-NZ" b="1" dirty="0">
                <a:solidFill>
                  <a:srgbClr val="692381"/>
                </a:solidFill>
              </a:rPr>
              <a:t>time and resource to analyse data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b="1" dirty="0" smtClean="0">
                <a:solidFill>
                  <a:srgbClr val="692381"/>
                </a:solidFill>
              </a:rPr>
              <a:t>Interest </a:t>
            </a:r>
            <a:r>
              <a:rPr lang="en-NZ" b="1" dirty="0">
                <a:solidFill>
                  <a:srgbClr val="692381"/>
                </a:solidFill>
              </a:rPr>
              <a:t>in knowing why, for whom and under what conditions programmes works</a:t>
            </a:r>
          </a:p>
          <a:p>
            <a:endParaRPr lang="en-NZ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1421928"/>
            <a:ext cx="4041775" cy="387928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NZ" b="1" dirty="0">
                <a:solidFill>
                  <a:srgbClr val="692381"/>
                </a:solidFill>
              </a:rPr>
              <a:t>Interest in applied youth development research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NZ" b="1" dirty="0" smtClean="0">
                <a:solidFill>
                  <a:srgbClr val="692381"/>
                </a:solidFill>
              </a:rPr>
              <a:t>Interest </a:t>
            </a:r>
            <a:r>
              <a:rPr lang="en-NZ" b="1" dirty="0">
                <a:solidFill>
                  <a:srgbClr val="692381"/>
                </a:solidFill>
              </a:rPr>
              <a:t>in producing a useful evaluation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NZ" b="1" dirty="0" smtClean="0">
                <a:solidFill>
                  <a:srgbClr val="692381"/>
                </a:solidFill>
              </a:rPr>
              <a:t>Access </a:t>
            </a:r>
            <a:r>
              <a:rPr lang="en-NZ" b="1" dirty="0">
                <a:solidFill>
                  <a:srgbClr val="692381"/>
                </a:solidFill>
              </a:rPr>
              <a:t>to research resources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NZ" b="1" dirty="0" smtClean="0">
                <a:solidFill>
                  <a:srgbClr val="692381"/>
                </a:solidFill>
              </a:rPr>
              <a:t>Statistical  </a:t>
            </a:r>
            <a:r>
              <a:rPr lang="en-NZ" b="1" dirty="0">
                <a:solidFill>
                  <a:srgbClr val="692381"/>
                </a:solidFill>
              </a:rPr>
              <a:t>expertise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29845"/>
            <a:ext cx="1836737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744">
            <a:off x="5950111" y="1695441"/>
            <a:ext cx="2906061" cy="226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>
                <a:solidFill>
                  <a:srgbClr val="E6007E"/>
                </a:solidFill>
              </a:rPr>
              <a:t>The Stars </a:t>
            </a:r>
            <a:r>
              <a:rPr lang="en-NZ" sz="2800" b="1" dirty="0" smtClean="0">
                <a:solidFill>
                  <a:srgbClr val="E6007E"/>
                </a:solidFill>
              </a:rPr>
              <a:t>Journey</a:t>
            </a:r>
            <a:endParaRPr lang="en-NZ" sz="2800" b="1" dirty="0">
              <a:solidFill>
                <a:srgbClr val="E6007E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600200"/>
            <a:ext cx="5410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1200" dirty="0" smtClean="0"/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en-AU" sz="1600" dirty="0">
                <a:solidFill>
                  <a:prstClr val="black"/>
                </a:solidFill>
              </a:rPr>
              <a:t>Positive </a:t>
            </a:r>
            <a:r>
              <a:rPr lang="en-NZ" sz="1600" dirty="0">
                <a:solidFill>
                  <a:prstClr val="black"/>
                </a:solidFill>
              </a:rPr>
              <a:t>benefits for mentees</a:t>
            </a:r>
          </a:p>
          <a:p>
            <a:pPr lvl="0" algn="l">
              <a:spcBef>
                <a:spcPts val="0"/>
              </a:spcBef>
            </a:pPr>
            <a:r>
              <a:rPr lang="en-AU" sz="1600" i="1" dirty="0" smtClean="0">
                <a:solidFill>
                  <a:srgbClr val="E6007E"/>
                </a:solidFill>
              </a:rPr>
              <a:t>“</a:t>
            </a:r>
            <a:r>
              <a:rPr lang="en-AU" sz="1600" i="1" dirty="0">
                <a:solidFill>
                  <a:srgbClr val="E6007E"/>
                </a:solidFill>
              </a:rPr>
              <a:t>Facing fears, this really made me more confident in myself and feeling awesome…Getting along with other people; this has made me feel confident between my new friends &amp; teachers. Working as a team makes everything easy.”</a:t>
            </a:r>
          </a:p>
          <a:p>
            <a:pPr lvl="0" algn="l">
              <a:spcBef>
                <a:spcPts val="0"/>
              </a:spcBef>
            </a:pPr>
            <a:endParaRPr lang="en-NZ" sz="1600" dirty="0">
              <a:solidFill>
                <a:srgbClr val="E6007E"/>
              </a:solidFill>
            </a:endParaRPr>
          </a:p>
          <a:p>
            <a:pPr marL="0" lvl="2" algn="l">
              <a:spcBef>
                <a:spcPts val="0"/>
              </a:spcBef>
              <a:spcAft>
                <a:spcPts val="600"/>
              </a:spcAft>
            </a:pPr>
            <a:r>
              <a:rPr lang="en-AU" sz="1600" dirty="0">
                <a:solidFill>
                  <a:prstClr val="black"/>
                </a:solidFill>
              </a:rPr>
              <a:t>Positive </a:t>
            </a:r>
            <a:r>
              <a:rPr lang="en-NZ" sz="1600" dirty="0">
                <a:solidFill>
                  <a:prstClr val="black"/>
                </a:solidFill>
              </a:rPr>
              <a:t>benefits for Peer Mentors</a:t>
            </a:r>
          </a:p>
          <a:p>
            <a:pPr marL="0" lvl="2" algn="l">
              <a:spcBef>
                <a:spcPts val="0"/>
              </a:spcBef>
              <a:spcAft>
                <a:spcPts val="600"/>
              </a:spcAft>
            </a:pPr>
            <a:r>
              <a:rPr lang="en-AU" sz="1600" i="1" dirty="0" smtClean="0">
                <a:solidFill>
                  <a:srgbClr val="E6007E"/>
                </a:solidFill>
              </a:rPr>
              <a:t>“</a:t>
            </a:r>
            <a:r>
              <a:rPr lang="en-AU" sz="1600" i="1" dirty="0">
                <a:solidFill>
                  <a:srgbClr val="E6007E"/>
                </a:solidFill>
              </a:rPr>
              <a:t>It has taught me a lot of leadership skills that I didn’t previously have. It has </a:t>
            </a:r>
            <a:r>
              <a:rPr lang="en-AU" sz="1600" i="1" dirty="0" smtClean="0">
                <a:solidFill>
                  <a:srgbClr val="E6007E"/>
                </a:solidFill>
              </a:rPr>
              <a:t>taught </a:t>
            </a:r>
            <a:r>
              <a:rPr lang="en-AU" sz="1600" i="1" dirty="0">
                <a:solidFill>
                  <a:srgbClr val="E6007E"/>
                </a:solidFill>
              </a:rPr>
              <a:t>me you must be patient and tolerant, as well as learning new skills I have </a:t>
            </a:r>
            <a:r>
              <a:rPr lang="en-AU" sz="1600" i="1" dirty="0" smtClean="0">
                <a:solidFill>
                  <a:srgbClr val="E6007E"/>
                </a:solidFill>
              </a:rPr>
              <a:t>made </a:t>
            </a:r>
            <a:r>
              <a:rPr lang="en-AU" sz="1600" i="1" dirty="0">
                <a:solidFill>
                  <a:srgbClr val="E6007E"/>
                </a:solidFill>
              </a:rPr>
              <a:t>friends with the Year 9’s and helped create friendships between the Year 9’s which makes me feel I achieved a lot through the STARS programme.”</a:t>
            </a:r>
            <a:endParaRPr lang="en-NZ" sz="1600" i="1" dirty="0">
              <a:solidFill>
                <a:srgbClr val="E6007E"/>
              </a:solidFill>
            </a:endParaRPr>
          </a:p>
          <a:p>
            <a:pPr marL="285750" lvl="2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6256" y="4284385"/>
            <a:ext cx="2593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1600" dirty="0">
                <a:solidFill>
                  <a:prstClr val="black"/>
                </a:solidFill>
              </a:rPr>
              <a:t>Self-report surveys from mentees and Peer </a:t>
            </a:r>
            <a:r>
              <a:rPr lang="en-NZ" sz="1600" dirty="0" smtClean="0">
                <a:solidFill>
                  <a:prstClr val="black"/>
                </a:solidFill>
              </a:rPr>
              <a:t>Mentors</a:t>
            </a:r>
            <a:endParaRPr lang="en-A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1449" y="133164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737" y="5936742"/>
            <a:ext cx="876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457200"/>
            <a:r>
              <a:rPr lang="en-AU" sz="1400" i="1" dirty="0" smtClean="0"/>
              <a:t>K </a:t>
            </a:r>
            <a:r>
              <a:rPr lang="en-AU" sz="1400" i="1" dirty="0"/>
              <a:t>Noonan, P Bullen &amp; S P Farrugia (2012). School-based mentoring: Examining the cultural and economic </a:t>
            </a:r>
            <a:r>
              <a:rPr lang="en-AU" sz="1400" i="1" dirty="0" smtClean="0"/>
              <a:t>variations </a:t>
            </a:r>
            <a:r>
              <a:rPr lang="en-AU" sz="1400" i="1" dirty="0"/>
              <a:t>in engagement and effectiveness. New Zealand Journal of Educational studies. Vol 47, No 1</a:t>
            </a:r>
            <a:r>
              <a:rPr lang="en-AU" sz="1400" i="1" dirty="0" smtClean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7529">
            <a:off x="5239198" y="2145322"/>
            <a:ext cx="3263998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77445" y="1546463"/>
            <a:ext cx="50586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b="1" dirty="0" smtClean="0">
                <a:solidFill>
                  <a:srgbClr val="692381"/>
                </a:solidFill>
              </a:rPr>
              <a:t>Ethics, </a:t>
            </a:r>
            <a:r>
              <a:rPr lang="en-AU" sz="2000" b="1" dirty="0" err="1" smtClean="0">
                <a:solidFill>
                  <a:srgbClr val="692381"/>
                </a:solidFill>
              </a:rPr>
              <a:t>MoU</a:t>
            </a:r>
            <a:r>
              <a:rPr lang="en-AU" sz="2000" b="1" dirty="0" smtClean="0">
                <a:solidFill>
                  <a:srgbClr val="692381"/>
                </a:solidFill>
              </a:rPr>
              <a:t> and Confidentiality Agreements</a:t>
            </a:r>
            <a:endParaRPr lang="en-A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b="1" dirty="0" smtClean="0">
                <a:solidFill>
                  <a:srgbClr val="692381"/>
                </a:solidFill>
              </a:rPr>
              <a:t>Building </a:t>
            </a:r>
            <a:r>
              <a:rPr lang="en-AU" sz="2000" b="1" dirty="0">
                <a:solidFill>
                  <a:srgbClr val="692381"/>
                </a:solidFill>
              </a:rPr>
              <a:t>knowledge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School-based mentoring can encourage school engagement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AU" sz="1600" dirty="0">
                <a:solidFill>
                  <a:prstClr val="black"/>
                </a:solidFill>
              </a:rPr>
              <a:t>Stars incorporates many of the components of best practice and Lerner’s “Five Cs” of Positive Youth Development. </a:t>
            </a:r>
            <a:endParaRPr lang="en-NZ" sz="1600" dirty="0">
              <a:solidFill>
                <a:prstClr val="black"/>
              </a:solidFill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Positive </a:t>
            </a:r>
            <a:r>
              <a:rPr lang="en-NZ" sz="1600" dirty="0">
                <a:solidFill>
                  <a:prstClr val="black"/>
                </a:solidFill>
              </a:rPr>
              <a:t>benefits for mentees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prstClr val="black"/>
                </a:solidFill>
              </a:rPr>
              <a:t>Youth from low decile and predominantly Pasifika schools are more highly engaged.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>
                <a:solidFill>
                  <a:srgbClr val="E6007E"/>
                </a:solidFill>
              </a:rPr>
              <a:t>University Student Partnership</a:t>
            </a:r>
          </a:p>
        </p:txBody>
      </p:sp>
    </p:spTree>
    <p:extLst>
      <p:ext uri="{BB962C8B-B14F-4D97-AF65-F5344CB8AC3E}">
        <p14:creationId xmlns:p14="http://schemas.microsoft.com/office/powerpoint/2010/main" val="21080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2" r="8352"/>
          <a:stretch/>
        </p:blipFill>
        <p:spPr>
          <a:xfrm>
            <a:off x="-1" y="6496349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00" y="5108434"/>
            <a:ext cx="1184907" cy="1269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89" y="1689647"/>
            <a:ext cx="535084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NZ" sz="2000" b="1" dirty="0">
                <a:solidFill>
                  <a:srgbClr val="692381"/>
                </a:solidFill>
              </a:rPr>
              <a:t>2013 – 2015 </a:t>
            </a:r>
          </a:p>
          <a:p>
            <a:pPr marL="0" lvl="1">
              <a:spcAft>
                <a:spcPts val="600"/>
              </a:spcAft>
            </a:pPr>
            <a:r>
              <a:rPr lang="en-NZ" sz="1600" dirty="0">
                <a:solidFill>
                  <a:prstClr val="black"/>
                </a:solidFill>
              </a:rPr>
              <a:t>FYD’s Research &amp; Evaluation Team &amp; the University of Auckland’s School of Counselling, Human Services &amp; Social </a:t>
            </a:r>
            <a:r>
              <a:rPr lang="en-NZ" sz="1600" dirty="0" smtClean="0">
                <a:solidFill>
                  <a:prstClr val="black"/>
                </a:solidFill>
              </a:rPr>
              <a:t>Work developed </a:t>
            </a:r>
            <a:r>
              <a:rPr lang="en-NZ" sz="1600" dirty="0">
                <a:solidFill>
                  <a:prstClr val="black"/>
                </a:solidFill>
              </a:rPr>
              <a:t>and conducted in collaboration: 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600" dirty="0">
                <a:solidFill>
                  <a:prstClr val="black"/>
                </a:solidFill>
              </a:rPr>
              <a:t>Research Proposal Grant Application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Project design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Data collection and analysis 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Reporting and Dissemination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Regular research team meetings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22549" y="407653"/>
            <a:ext cx="7056070" cy="829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NZ" sz="2800" b="1" dirty="0">
              <a:solidFill>
                <a:srgbClr val="E6007E"/>
              </a:solidFill>
            </a:endParaRPr>
          </a:p>
        </p:txBody>
      </p:sp>
      <p:pic>
        <p:nvPicPr>
          <p:cNvPr id="14" name="Picture 13" descr="C:\Users\julie.moore\AppData\Local\Microsoft\Windows\Temporary Internet Files\Content.Outlook\WPOWJYSW\photo 3 (5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898" y="1964598"/>
            <a:ext cx="2842485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79512" y="3414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 smtClean="0">
                <a:solidFill>
                  <a:srgbClr val="E6007E"/>
                </a:solidFill>
              </a:rPr>
              <a:t>University </a:t>
            </a:r>
            <a:r>
              <a:rPr lang="en-NZ" sz="2800" b="1" dirty="0">
                <a:solidFill>
                  <a:srgbClr val="E6007E"/>
                </a:solidFill>
              </a:rPr>
              <a:t>Research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737050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20">
            <a:off x="6550762" y="2507866"/>
            <a:ext cx="2274624" cy="2027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2" r="8352"/>
          <a:stretch/>
        </p:blipFill>
        <p:spPr>
          <a:xfrm>
            <a:off x="0" y="6188374"/>
            <a:ext cx="9144001" cy="389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79512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 smtClean="0">
                <a:solidFill>
                  <a:srgbClr val="E6007E"/>
                </a:solidFill>
              </a:rPr>
              <a:t>Outcomes and Opportunities</a:t>
            </a:r>
            <a:endParaRPr lang="en-NZ" sz="2800" b="1" dirty="0">
              <a:solidFill>
                <a:srgbClr val="E6007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065" y="4838612"/>
            <a:ext cx="1184907" cy="1269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1484784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AU" sz="2000" b="1" dirty="0">
                <a:solidFill>
                  <a:srgbClr val="692381"/>
                </a:solidFill>
              </a:rPr>
              <a:t>Upskill and build research knowledge and skills</a:t>
            </a:r>
          </a:p>
          <a:p>
            <a:pPr marL="0" lvl="1">
              <a:spcBef>
                <a:spcPct val="20000"/>
              </a:spcBef>
              <a:spcAft>
                <a:spcPts val="600"/>
              </a:spcAft>
            </a:pPr>
            <a:r>
              <a:rPr lang="en-AU" sz="2000" b="1" dirty="0">
                <a:solidFill>
                  <a:srgbClr val="692381"/>
                </a:solidFill>
              </a:rPr>
              <a:t>Peer mentor involvement (results interpretation workshops)</a:t>
            </a:r>
          </a:p>
          <a:p>
            <a:pPr marL="0" lvl="1">
              <a:spcAft>
                <a:spcPts val="600"/>
              </a:spcAft>
            </a:pPr>
            <a:r>
              <a:rPr lang="en-NZ" sz="1400" i="1" dirty="0">
                <a:solidFill>
                  <a:srgbClr val="E6007E"/>
                </a:solidFill>
              </a:rPr>
              <a:t>“I learnt a lot more of what FYD means and what youth from all over the country's </a:t>
            </a:r>
            <a:r>
              <a:rPr lang="en-NZ" sz="1400" i="1" dirty="0" smtClean="0">
                <a:solidFill>
                  <a:srgbClr val="E6007E"/>
                </a:solidFill>
              </a:rPr>
              <a:t>feelings </a:t>
            </a:r>
            <a:r>
              <a:rPr lang="en-NZ" sz="1400" i="1" dirty="0">
                <a:solidFill>
                  <a:srgbClr val="E6007E"/>
                </a:solidFill>
              </a:rPr>
              <a:t>are towards STARS. This project also enabled me to have the chance </a:t>
            </a:r>
            <a:r>
              <a:rPr lang="en-NZ" sz="1400" i="1" dirty="0" smtClean="0">
                <a:solidFill>
                  <a:srgbClr val="E6007E"/>
                </a:solidFill>
              </a:rPr>
              <a:t>to give </a:t>
            </a:r>
            <a:r>
              <a:rPr lang="en-NZ" sz="1400" i="1" dirty="0">
                <a:solidFill>
                  <a:srgbClr val="E6007E"/>
                </a:solidFill>
              </a:rPr>
              <a:t>my opinions on the FYD programme.”</a:t>
            </a:r>
            <a:endParaRPr lang="en-AU" sz="1400" i="1" dirty="0">
              <a:solidFill>
                <a:srgbClr val="E6007E"/>
              </a:solidFill>
            </a:endParaRPr>
          </a:p>
          <a:p>
            <a:pPr marL="0" lvl="1">
              <a:spcBef>
                <a:spcPct val="20000"/>
              </a:spcBef>
              <a:spcAft>
                <a:spcPts val="600"/>
              </a:spcAft>
            </a:pPr>
            <a:r>
              <a:rPr lang="en-AU" sz="2000" b="1" dirty="0">
                <a:solidFill>
                  <a:srgbClr val="692381"/>
                </a:solidFill>
              </a:rPr>
              <a:t>New information on impact of peer mentoring</a:t>
            </a:r>
          </a:p>
          <a:p>
            <a:pPr marL="0" lvl="1">
              <a:spcBef>
                <a:spcPct val="20000"/>
              </a:spcBef>
              <a:spcAft>
                <a:spcPts val="600"/>
              </a:spcAft>
            </a:pPr>
            <a:r>
              <a:rPr lang="en-AU" sz="2000" b="1" dirty="0">
                <a:solidFill>
                  <a:srgbClr val="692381"/>
                </a:solidFill>
              </a:rPr>
              <a:t>Applied Practical Research</a:t>
            </a:r>
          </a:p>
          <a:p>
            <a:pPr marL="0" lvl="1">
              <a:spcBef>
                <a:spcPct val="20000"/>
              </a:spcBef>
              <a:spcAft>
                <a:spcPts val="600"/>
              </a:spcAft>
            </a:pPr>
            <a:r>
              <a:rPr lang="en-AU" sz="2000" b="1" dirty="0">
                <a:solidFill>
                  <a:srgbClr val="692381"/>
                </a:solidFill>
              </a:rPr>
              <a:t>Evidence-based information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Improve programme and delivery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Enhance ability to recruit and retain mentors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Improve understanding of programme benefits</a:t>
            </a: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Improve experience for mentors, mentees, delivery staff and </a:t>
            </a:r>
            <a:r>
              <a:rPr lang="en-AU" sz="1600" dirty="0" smtClean="0">
                <a:solidFill>
                  <a:prstClr val="black"/>
                </a:solidFill>
              </a:rPr>
              <a:t>schools</a:t>
            </a:r>
            <a:endParaRPr lang="en-AU" sz="1600" dirty="0">
              <a:solidFill>
                <a:prstClr val="black"/>
              </a:solidFill>
            </a:endParaRPr>
          </a:p>
          <a:p>
            <a:pPr marL="2857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prstClr val="black"/>
                </a:solidFill>
              </a:rPr>
              <a:t>Help secure future funding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45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2" r="8352"/>
          <a:stretch/>
        </p:blipFill>
        <p:spPr>
          <a:xfrm>
            <a:off x="0" y="6282271"/>
            <a:ext cx="9144001" cy="3890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224442"/>
            <a:ext cx="1072985" cy="9240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36151"/>
            <a:ext cx="1369636" cy="111461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6195149" y="2378137"/>
            <a:ext cx="2054461" cy="1580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55" y="2492896"/>
            <a:ext cx="1555487" cy="2170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53" y="4577988"/>
            <a:ext cx="2584001" cy="1510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276" y="2330023"/>
            <a:ext cx="2297967" cy="1436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647764" y="1539436"/>
            <a:ext cx="5848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1000" dirty="0">
                <a:solidFill>
                  <a:srgbClr val="7030A0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Project K</a:t>
            </a:r>
            <a:r>
              <a:rPr lang="en-US" sz="2000" kern="10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kern="1000" dirty="0">
                <a:solidFill>
                  <a:srgbClr val="E6007E"/>
                </a:solidFill>
                <a:latin typeface="Calibri" panose="020F0502020204030204" pitchFamily="34" charset="0"/>
                <a:ea typeface="HGｺﾞｼｯｸM"/>
                <a:cs typeface="Times New Roman" panose="02020603050405020304" pitchFamily="18" charset="0"/>
              </a:rPr>
              <a:t> Stars</a:t>
            </a:r>
            <a:r>
              <a:rPr lang="en-US" sz="2000" kern="10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000" dirty="0">
                <a:solidFill>
                  <a:srgbClr val="C8D400"/>
                </a:solidFill>
                <a:latin typeface="Calibri" panose="020F0502020204030204" pitchFamily="34" charset="0"/>
                <a:ea typeface="HGｺﾞｼｯｸM"/>
                <a:cs typeface="Times New Roman" panose="02020603050405020304" pitchFamily="18" charset="0"/>
              </a:rPr>
              <a:t>Kiwi Can,</a:t>
            </a:r>
            <a:r>
              <a:rPr lang="en-US" sz="2000" kern="10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0" dirty="0" smtClean="0">
                <a:solidFill>
                  <a:srgbClr val="008BD2"/>
                </a:solidFill>
                <a:latin typeface="Calibri" panose="020F0502020204030204" pitchFamily="34" charset="0"/>
                <a:ea typeface="HGｺﾞｼｯｸM"/>
                <a:cs typeface="Times New Roman" panose="02020603050405020304" pitchFamily="18" charset="0"/>
              </a:rPr>
              <a:t>MYND,</a:t>
            </a:r>
            <a:r>
              <a:rPr lang="en-US" sz="2000" kern="10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000" dirty="0" smtClean="0">
                <a:solidFill>
                  <a:srgbClr val="F47920"/>
                </a:solidFill>
                <a:latin typeface="Calibri" panose="020F0502020204030204" pitchFamily="34" charset="0"/>
                <a:ea typeface="HGｺﾞｼｯｸM"/>
                <a:cs typeface="Times New Roman" panose="02020603050405020304" pitchFamily="18" charset="0"/>
              </a:rPr>
              <a:t>Career Navigator </a:t>
            </a:r>
            <a:endParaRPr lang="en-NZ" sz="2000" dirty="0"/>
          </a:p>
        </p:txBody>
      </p:sp>
      <p:pic>
        <p:nvPicPr>
          <p:cNvPr id="30" name="Picture 29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64" y="4464413"/>
            <a:ext cx="1772116" cy="158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79512" y="404664"/>
            <a:ext cx="82296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800" b="1" dirty="0" smtClean="0">
                <a:solidFill>
                  <a:srgbClr val="E6007E"/>
                </a:solidFill>
              </a:rPr>
              <a:t>Key Projects</a:t>
            </a:r>
            <a:endParaRPr lang="en-NZ" sz="2800" b="1" dirty="0">
              <a:solidFill>
                <a:srgbClr val="E6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DE35C3BDA6F4CA845532FC1E10F66" ma:contentTypeVersion="1" ma:contentTypeDescription="Create a new document." ma:contentTypeScope="" ma:versionID="def3b0977145306a63656772e8d58b59">
  <xsd:schema xmlns:xsd="http://www.w3.org/2001/XMLSchema" xmlns:xs="http://www.w3.org/2001/XMLSchema" xmlns:p="http://schemas.microsoft.com/office/2006/metadata/properties" xmlns:ns3="4f206431-9506-4422-8246-7c606245f2a5" targetNamespace="http://schemas.microsoft.com/office/2006/metadata/properties" ma:root="true" ma:fieldsID="fc8c3d0e762f0a912b34c0b7b42aa0ce" ns3:_="">
    <xsd:import namespace="4f206431-9506-4422-8246-7c606245f2a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206431-9506-4422-8246-7c606245f2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CA6DA-18A7-42E0-907E-A767C1CA9A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96424-3753-48A1-9B04-CBDCCC547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206431-9506-4422-8246-7c606245f2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178569-4EBC-41D5-9B9D-F30447EB51B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4f206431-9506-4422-8246-7c606245f2a5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595</Words>
  <Application>Microsoft Office PowerPoint</Application>
  <PresentationFormat>On-screen Show (4:3)</PresentationFormat>
  <Paragraphs>79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HGｺﾞｼｯｸM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Brown</dc:creator>
  <cp:lastModifiedBy>Julie Moore</cp:lastModifiedBy>
  <cp:revision>189</cp:revision>
  <cp:lastPrinted>2015-06-15T03:01:29Z</cp:lastPrinted>
  <dcterms:created xsi:type="dcterms:W3CDTF">2013-09-27T23:42:44Z</dcterms:created>
  <dcterms:modified xsi:type="dcterms:W3CDTF">2015-06-17T22:04:59Z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0x010100D86DE35C3BDA6F4CA845532FC1E10F66</vt:lpwstr>
  </property>
  <property fmtid="{D5CDD505-2E9C-101B-9397-08002B2CF9AE}" pid="3" name="_dlc_DocIdItemGuid">
    <vt:lpwstr>fd8ea349-9a25-4de3-9f6d-0be4077e19e2</vt:lpwstr>
  </property>
  <property fmtid="{D5CDD505-2E9C-101B-9397-08002B2CF9AE}" pid="4" name="IsMyDocuments">
    <vt:bool>true</vt:bool>
  </property>
</Properties>
</file>