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52" r:id="rId3"/>
    <p:sldId id="324" r:id="rId4"/>
    <p:sldId id="419" r:id="rId5"/>
    <p:sldId id="420" r:id="rId6"/>
    <p:sldId id="370" r:id="rId7"/>
    <p:sldId id="371" r:id="rId8"/>
    <p:sldId id="413" r:id="rId9"/>
    <p:sldId id="395" r:id="rId10"/>
    <p:sldId id="417" r:id="rId11"/>
    <p:sldId id="396" r:id="rId12"/>
    <p:sldId id="397" r:id="rId13"/>
    <p:sldId id="409" r:id="rId14"/>
    <p:sldId id="416" r:id="rId15"/>
    <p:sldId id="405" r:id="rId16"/>
    <p:sldId id="406" r:id="rId17"/>
    <p:sldId id="414" r:id="rId18"/>
    <p:sldId id="415" r:id="rId19"/>
    <p:sldId id="375" r:id="rId20"/>
    <p:sldId id="402" r:id="rId21"/>
  </p:sldIdLst>
  <p:sldSz cx="10083800" cy="7562850"/>
  <p:notesSz cx="6794500" cy="9931400"/>
  <p:defaultTextStyle>
    <a:defPPr>
      <a:defRPr lang="en-US"/>
    </a:defPPr>
    <a:lvl1pPr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  <a:srgbClr val="6B5E53"/>
    <a:srgbClr val="002033"/>
    <a:srgbClr val="84BD29"/>
    <a:srgbClr val="BF891D"/>
    <a:srgbClr val="FAB520"/>
    <a:srgbClr val="2FB2E6"/>
    <a:srgbClr val="74C9BA"/>
    <a:srgbClr val="F17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872" autoAdjust="0"/>
  </p:normalViewPr>
  <p:slideViewPr>
    <p:cSldViewPr>
      <p:cViewPr varScale="1">
        <p:scale>
          <a:sx n="94" d="100"/>
          <a:sy n="94" d="100"/>
        </p:scale>
        <p:origin x="-108" y="-96"/>
      </p:cViewPr>
      <p:guideLst>
        <p:guide orient="horz" pos="2382"/>
        <p:guide pos="3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668E1C-B525-498C-847A-30E6FC986704}" type="datetimeFigureOut">
              <a:rPr lang="en-US"/>
              <a:pPr>
                <a:defRPr/>
              </a:pPr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4134096-E6E0-4E8A-8B45-5823D0978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B7D42-3A7A-49DD-8F66-4FE7B3C6E23D}" type="datetimeFigureOut">
              <a:rPr lang="en-US"/>
              <a:pPr>
                <a:defRPr/>
              </a:pPr>
              <a:t>6/22/2015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AB6381D-2CA7-4EAC-ABA2-EF779BDB0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96888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95363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492250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990725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488768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48F33E-3CB1-4D84-81B5-B0B0BD8F46A2}" type="slidenum">
              <a:rPr lang="en-US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 dirty="0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73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41368-29E3-46E6-B723-7E919DFF6F27}" type="slidenum">
              <a:rPr lang="en-US" smtClean="0">
                <a:latin typeface="Calibri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5</a:t>
            </a:fld>
            <a:endParaRPr lang="en-US" dirty="0" smtClean="0">
              <a:latin typeface="Calibri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09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01613" y="190500"/>
            <a:ext cx="9691687" cy="7172325"/>
          </a:xfrm>
          <a:prstGeom prst="roundRect">
            <a:avLst>
              <a:gd name="adj" fmla="val 321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pic>
        <p:nvPicPr>
          <p:cNvPr id="17" name="Picture 13" descr="Traffic Lights_V_Bleed_Left_1"/>
          <p:cNvPicPr>
            <a:picLocks noChangeAspect="1" noChangeArrowheads="1"/>
          </p:cNvPicPr>
          <p:nvPr userDrawn="1"/>
        </p:nvPicPr>
        <p:blipFill>
          <a:blip r:embed="rId2"/>
          <a:srcRect t="16179"/>
          <a:stretch>
            <a:fillRect/>
          </a:stretch>
        </p:blipFill>
        <p:spPr bwMode="auto">
          <a:xfrm>
            <a:off x="9752013" y="2514600"/>
            <a:ext cx="2952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8210550" y="209550"/>
            <a:ext cx="1011238" cy="887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pic>
        <p:nvPicPr>
          <p:cNvPr id="19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/>
          </p:cNvGrpSpPr>
          <p:nvPr userDrawn="1"/>
        </p:nvGrpSpPr>
        <p:grpSpPr bwMode="auto">
          <a:xfrm>
            <a:off x="8037513" y="44450"/>
            <a:ext cx="1349375" cy="1211263"/>
            <a:chOff x="8038079" y="44451"/>
            <a:chExt cx="1348629" cy="121193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8138036" y="109575"/>
              <a:ext cx="1170927" cy="1007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pic>
          <p:nvPicPr>
            <p:cNvPr id="22" name="Picture 11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8079" y="44451"/>
              <a:ext cx="1348629" cy="12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08191" y="2410923"/>
            <a:ext cx="6973143" cy="40073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1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08191" y="2790825"/>
            <a:ext cx="6973143" cy="439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rgbClr val="009ED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32300" y="3249161"/>
            <a:ext cx="5149783" cy="465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8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8191" y="4543424"/>
            <a:ext cx="6973143" cy="269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 cap="none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08191" y="4822373"/>
            <a:ext cx="6973143" cy="279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251699" y="5866494"/>
            <a:ext cx="2418773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251699" y="6155873"/>
            <a:ext cx="2418773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87000" y="5866494"/>
            <a:ext cx="1564699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687000" y="6155873"/>
            <a:ext cx="1564699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839" y="1495425"/>
            <a:ext cx="5822934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982878" y="3781425"/>
            <a:ext cx="2516082" cy="28956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5661" indent="-215661">
              <a:defRPr sz="1200">
                <a:solidFill>
                  <a:schemeClr val="bg1"/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bg1"/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bg1"/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82878" y="2185121"/>
            <a:ext cx="2516082" cy="1447800"/>
          </a:xfrm>
          <a:prstGeom prst="rect">
            <a:avLst/>
          </a:prstGeom>
          <a:solidFill>
            <a:srgbClr val="009ED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5661" indent="-215661">
              <a:defRPr sz="1200">
                <a:solidFill>
                  <a:schemeClr val="bg1"/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bg1"/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bg1"/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A6F50C43-95F0-4176-8BCB-8FC96A215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6236" y="1823316"/>
            <a:ext cx="4021587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7266" indent="-215661">
              <a:buFont typeface="Arial" pitchFamily="34" charset="0"/>
              <a:buChar char="–"/>
              <a:defRPr sz="150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8871" indent="-215661">
              <a:buFont typeface="Arial" pitchFamily="34" charset="0"/>
              <a:buChar char="□"/>
              <a:defRPr sz="132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132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85589" y="1378022"/>
            <a:ext cx="4457060" cy="5322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13376" y="1552575"/>
            <a:ext cx="4038600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7F489863-086E-4F38-95AC-BA4157428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585588" y="1419225"/>
            <a:ext cx="8841484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840" y="5838825"/>
            <a:ext cx="8842983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7266" indent="-215661">
              <a:buFont typeface="Arial" pitchFamily="34" charset="0"/>
              <a:buChar char="–"/>
              <a:defRPr sz="150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8871" indent="-215661">
              <a:buFont typeface="Arial" pitchFamily="34" charset="0"/>
              <a:buChar char="□"/>
              <a:defRPr sz="132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132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9789C442-BA87-41FA-B5F1-7561F3C20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9C709AA3-2CD2-439D-8D79-A074B6C72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Objects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21FA42A7-2262-44D6-A093-37949C625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1613" y="190500"/>
            <a:ext cx="9691687" cy="7172325"/>
          </a:xfrm>
          <a:prstGeom prst="roundRect">
            <a:avLst>
              <a:gd name="adj" fmla="val 3219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pic>
        <p:nvPicPr>
          <p:cNvPr id="12" name="Picture 13" descr="Traffic Lights_V_Bleed_Left_1"/>
          <p:cNvPicPr>
            <a:picLocks noChangeAspect="1" noChangeArrowheads="1"/>
          </p:cNvPicPr>
          <p:nvPr userDrawn="1"/>
        </p:nvPicPr>
        <p:blipFill>
          <a:blip r:embed="rId2"/>
          <a:srcRect t="16179"/>
          <a:stretch>
            <a:fillRect/>
          </a:stretch>
        </p:blipFill>
        <p:spPr bwMode="auto">
          <a:xfrm>
            <a:off x="9752013" y="2514600"/>
            <a:ext cx="2952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9"/>
          <p:cNvGrpSpPr>
            <a:grpSpLocks/>
          </p:cNvGrpSpPr>
          <p:nvPr userDrawn="1"/>
        </p:nvGrpSpPr>
        <p:grpSpPr bwMode="auto">
          <a:xfrm>
            <a:off x="8037513" y="44450"/>
            <a:ext cx="1349375" cy="1211263"/>
            <a:chOff x="8038079" y="44451"/>
            <a:chExt cx="1348629" cy="12119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138036" y="109575"/>
              <a:ext cx="1170927" cy="1007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pic>
          <p:nvPicPr>
            <p:cNvPr id="17" name="Picture 23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8079" y="44451"/>
              <a:ext cx="1348629" cy="12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608191" y="2410923"/>
            <a:ext cx="6973143" cy="40073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1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08191" y="2790825"/>
            <a:ext cx="6973143" cy="439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rgbClr val="009ED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32300" y="3249161"/>
            <a:ext cx="5149783" cy="465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8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8191" y="4543424"/>
            <a:ext cx="6973143" cy="269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 cap="none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08191" y="4822373"/>
            <a:ext cx="6973143" cy="279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251699" y="5866494"/>
            <a:ext cx="2418773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251699" y="6155873"/>
            <a:ext cx="2418773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87000" y="5866494"/>
            <a:ext cx="1564699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687000" y="6155873"/>
            <a:ext cx="1564699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1613" y="190500"/>
            <a:ext cx="9691687" cy="7172325"/>
          </a:xfrm>
          <a:prstGeom prst="roundRect">
            <a:avLst>
              <a:gd name="adj" fmla="val 3219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pic>
        <p:nvPicPr>
          <p:cNvPr id="12" name="Picture 13" descr="Traffic Lights_V_Bleed_Left_1"/>
          <p:cNvPicPr>
            <a:picLocks noChangeAspect="1" noChangeArrowheads="1"/>
          </p:cNvPicPr>
          <p:nvPr userDrawn="1"/>
        </p:nvPicPr>
        <p:blipFill>
          <a:blip r:embed="rId2"/>
          <a:srcRect t="16179"/>
          <a:stretch>
            <a:fillRect/>
          </a:stretch>
        </p:blipFill>
        <p:spPr bwMode="auto">
          <a:xfrm>
            <a:off x="9752013" y="2514600"/>
            <a:ext cx="2952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9"/>
          <p:cNvGrpSpPr>
            <a:grpSpLocks/>
          </p:cNvGrpSpPr>
          <p:nvPr userDrawn="1"/>
        </p:nvGrpSpPr>
        <p:grpSpPr bwMode="auto">
          <a:xfrm>
            <a:off x="8037513" y="44450"/>
            <a:ext cx="1349375" cy="1211263"/>
            <a:chOff x="8038079" y="44451"/>
            <a:chExt cx="1348629" cy="12119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138036" y="109575"/>
              <a:ext cx="1170927" cy="1007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pic>
          <p:nvPicPr>
            <p:cNvPr id="17" name="Picture 11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8079" y="44451"/>
              <a:ext cx="1348629" cy="12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608191" y="2410923"/>
            <a:ext cx="6973143" cy="40073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1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08191" y="2790825"/>
            <a:ext cx="6973143" cy="439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rgbClr val="009ED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32300" y="3249161"/>
            <a:ext cx="5149783" cy="465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8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8191" y="4543424"/>
            <a:ext cx="6973143" cy="269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 cap="none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08191" y="4822373"/>
            <a:ext cx="6973143" cy="279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251699" y="5866494"/>
            <a:ext cx="2418773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251699" y="6155873"/>
            <a:ext cx="2418773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87000" y="5866494"/>
            <a:ext cx="1564699" cy="25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687000" y="6155873"/>
            <a:ext cx="1564699" cy="211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01613" y="190500"/>
            <a:ext cx="9691687" cy="7172325"/>
          </a:xfrm>
          <a:prstGeom prst="roundRect">
            <a:avLst>
              <a:gd name="adj" fmla="val 321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pic>
        <p:nvPicPr>
          <p:cNvPr id="4" name="Picture 13" descr="Traffic Lights_V_Bleed_Left_1"/>
          <p:cNvPicPr>
            <a:picLocks noChangeAspect="1" noChangeArrowheads="1"/>
          </p:cNvPicPr>
          <p:nvPr userDrawn="1"/>
        </p:nvPicPr>
        <p:blipFill>
          <a:blip r:embed="rId2"/>
          <a:srcRect t="15399"/>
          <a:stretch>
            <a:fillRect/>
          </a:stretch>
        </p:blipFill>
        <p:spPr bwMode="auto">
          <a:xfrm>
            <a:off x="9752013" y="2508250"/>
            <a:ext cx="2952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8037513" y="44450"/>
            <a:ext cx="1349375" cy="1211263"/>
            <a:chOff x="8038079" y="44451"/>
            <a:chExt cx="1348629" cy="1211932"/>
          </a:xfrm>
        </p:grpSpPr>
        <p:sp>
          <p:nvSpPr>
            <p:cNvPr id="7" name="Rectangle 6"/>
            <p:cNvSpPr/>
            <p:nvPr userDrawn="1"/>
          </p:nvSpPr>
          <p:spPr>
            <a:xfrm>
              <a:off x="8138036" y="109575"/>
              <a:ext cx="1170927" cy="1007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pic>
          <p:nvPicPr>
            <p:cNvPr id="9" name="Picture 10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8079" y="44451"/>
              <a:ext cx="1348629" cy="12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08191" y="2566975"/>
            <a:ext cx="6973143" cy="31864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309100" y="7029450"/>
            <a:ext cx="442913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BA6A8D-C738-4CE4-AF38-EC31C83A060C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00876" y="200025"/>
            <a:ext cx="9692424" cy="7162800"/>
          </a:xfrm>
          <a:prstGeom prst="roundRect">
            <a:avLst>
              <a:gd name="adj" fmla="val 3495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177" y="536579"/>
            <a:ext cx="7415924" cy="6477000"/>
          </a:xfrm>
          <a:prstGeom prst="rect">
            <a:avLst/>
          </a:prstGeom>
        </p:spPr>
        <p:txBody>
          <a:bodyPr/>
          <a:lstStyle>
            <a:lvl1pPr marL="485238" indent="-485238">
              <a:buFont typeface="+mj-lt"/>
              <a:buAutoNum type="arabicPeriod"/>
              <a:defRPr sz="16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4224" indent="0">
              <a:buFont typeface="+mj-lt"/>
              <a:buNone/>
              <a:defRPr/>
            </a:lvl2pPr>
            <a:lvl3pPr marL="862645" indent="0">
              <a:buFont typeface="+mj-lt"/>
              <a:buNone/>
              <a:defRPr/>
            </a:lvl3pPr>
            <a:lvl4pPr marL="1293967" indent="0">
              <a:buFont typeface="+mj-lt"/>
              <a:buNone/>
              <a:defRPr/>
            </a:lvl4pPr>
            <a:lvl5pPr marL="172529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839" y="1495425"/>
            <a:ext cx="8770345" cy="510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91650" y="7029450"/>
            <a:ext cx="360363" cy="214313"/>
          </a:xfrm>
        </p:spPr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ABAF0E04-A350-4F19-A04D-DD4DD9890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8616" y="1952625"/>
            <a:ext cx="2084754" cy="2286000"/>
          </a:xfrm>
          <a:prstGeom prst="roundRect">
            <a:avLst>
              <a:gd name="adj" fmla="val 0"/>
            </a:avLst>
          </a:prstGeom>
          <a:solidFill>
            <a:srgbClr val="FAB520"/>
          </a:solidFill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NZ" noProof="0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891691" y="1952625"/>
            <a:ext cx="2084754" cy="2286000"/>
          </a:xfrm>
          <a:prstGeom prst="roundRect">
            <a:avLst>
              <a:gd name="adj" fmla="val 0"/>
            </a:avLst>
          </a:prstGeom>
          <a:solidFill>
            <a:srgbClr val="FAB520"/>
          </a:solidFill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NZ" noProof="0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054766" y="1952625"/>
            <a:ext cx="2084754" cy="2286000"/>
          </a:xfrm>
          <a:prstGeom prst="roundRect">
            <a:avLst>
              <a:gd name="adj" fmla="val 0"/>
            </a:avLst>
          </a:prstGeom>
          <a:solidFill>
            <a:srgbClr val="FAB520"/>
          </a:solidFill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9365" y="4314825"/>
            <a:ext cx="2084754" cy="236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054766" y="4314825"/>
            <a:ext cx="2084754" cy="236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891691" y="4314825"/>
            <a:ext cx="2084754" cy="236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231A4D5A-DBA0-4A32-91D8-A21762593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73229" y="1273459"/>
            <a:ext cx="4245141" cy="5632165"/>
          </a:xfrm>
          <a:prstGeom prst="roundRect">
            <a:avLst>
              <a:gd name="adj" fmla="val 0"/>
            </a:avLst>
          </a:prstGeo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NZ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4839" y="1273459"/>
            <a:ext cx="4744613" cy="283734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buFont typeface="Arial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5828" indent="-215661">
              <a:buFont typeface="Calibri" panose="020F050202020403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5995" indent="-215661">
              <a:buFont typeface="Arial" pitchFamily="34" charset="0"/>
              <a:buChar char="□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0283" indent="-215661">
              <a:buFont typeface="Courier New" pitchFamily="49" charset="0"/>
              <a:buChar char="o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84839" y="4240239"/>
            <a:ext cx="4744613" cy="266538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buFont typeface="Arial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5828" indent="-215661">
              <a:buFont typeface="Calibri" panose="020F050202020403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5995" indent="-215661">
              <a:buFont typeface="Arial" pitchFamily="34" charset="0"/>
              <a:buChar char="□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0283" indent="-215661">
              <a:buFont typeface="Courier New" pitchFamily="49" charset="0"/>
              <a:buChar char="o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49C663FE-87B4-4AF3-8AF5-198ED69E6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839" y="1495425"/>
            <a:ext cx="5822934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5661" indent="-215661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982878" y="2409825"/>
            <a:ext cx="2516082" cy="4267200"/>
          </a:xfrm>
          <a:prstGeom prst="rect">
            <a:avLst/>
          </a:prstGeom>
          <a:solidFill>
            <a:srgbClr val="009ED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5661" indent="-215661">
              <a:defRPr sz="1200">
                <a:solidFill>
                  <a:schemeClr val="bg1"/>
                </a:solidFill>
              </a:defRPr>
            </a:lvl2pPr>
            <a:lvl3pPr marL="467266" indent="-215661">
              <a:buFont typeface="Arial" pitchFamily="34" charset="0"/>
              <a:buChar char="–"/>
              <a:defRPr sz="1200">
                <a:solidFill>
                  <a:schemeClr val="bg1"/>
                </a:solidFill>
              </a:defRPr>
            </a:lvl3pPr>
            <a:lvl4pPr marL="718871" indent="-215661">
              <a:buFont typeface="Arial" pitchFamily="34" charset="0"/>
              <a:buChar char="□"/>
              <a:defRPr sz="1200">
                <a:solidFill>
                  <a:schemeClr val="bg1"/>
                </a:solidFill>
              </a:defRPr>
            </a:lvl4pPr>
            <a:lvl5pPr marL="943518" indent="-215661">
              <a:buFont typeface="Courier New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24061" cy="371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9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839" y="1038225"/>
            <a:ext cx="7124061" cy="24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lang="en-NZ"/>
            </a:lvl1pPr>
          </a:lstStyle>
          <a:p>
            <a:pPr>
              <a:defRPr/>
            </a:pPr>
            <a:fld id="{A0FD0D24-AAB6-41F1-BC13-FAFD3E2DD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4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04825" y="1765300"/>
            <a:ext cx="90741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5100" y="7353300"/>
            <a:ext cx="8885238" cy="219075"/>
          </a:xfrm>
          <a:prstGeom prst="rect">
            <a:avLst/>
          </a:prstGeom>
        </p:spPr>
        <p:txBody>
          <a:bodyPr/>
          <a:lstStyle>
            <a:lvl1pPr algn="l">
              <a:tabLst>
                <a:tab pos="4313225" algn="ctr"/>
              </a:tabLst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09EDB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1pPr>
      <a:lvl2pPr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2pPr>
      <a:lvl3pPr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3pPr>
      <a:lvl4pPr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4pPr>
      <a:lvl5pPr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5pPr>
      <a:lvl6pPr marL="457200" algn="l" defTabSz="8620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cs typeface="Arial" pitchFamily="34" charset="0"/>
        </a:defRPr>
      </a:lvl6pPr>
      <a:lvl7pPr marL="914400" algn="l" defTabSz="8620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cs typeface="Arial" pitchFamily="34" charset="0"/>
        </a:defRPr>
      </a:lvl7pPr>
      <a:lvl8pPr marL="1371600" algn="l" defTabSz="8620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cs typeface="Arial" pitchFamily="34" charset="0"/>
        </a:defRPr>
      </a:lvl8pPr>
      <a:lvl9pPr marL="1828800" algn="l" defTabSz="8620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9ED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862013" rtl="0" fontAlgn="base">
        <a:lnSpc>
          <a:spcPct val="90000"/>
        </a:lnSpc>
        <a:spcBef>
          <a:spcPts val="938"/>
        </a:spcBef>
        <a:spcAft>
          <a:spcPct val="0"/>
        </a:spcAft>
        <a:buFont typeface="Arial" pitchFamily="-72" charset="0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1pPr>
      <a:lvl2pPr marL="214313" indent="-214313" algn="l" defTabSz="862013" rtl="0" fontAlgn="base">
        <a:lnSpc>
          <a:spcPct val="90000"/>
        </a:lnSpc>
        <a:spcBef>
          <a:spcPts val="475"/>
        </a:spcBef>
        <a:spcAft>
          <a:spcPct val="0"/>
        </a:spcAft>
        <a:buFont typeface="Arial" pitchFamily="-72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2pPr>
      <a:lvl3pPr marL="484188" indent="-214313" algn="l" defTabSz="862013" rtl="0" fontAlgn="base">
        <a:lnSpc>
          <a:spcPct val="90000"/>
        </a:lnSpc>
        <a:spcBef>
          <a:spcPts val="475"/>
        </a:spcBef>
        <a:spcAft>
          <a:spcPct val="0"/>
        </a:spcAft>
        <a:buFont typeface="Arial" pitchFamily="-72" charset="0"/>
        <a:buChar char="–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3pPr>
      <a:lvl4pPr marL="754063" indent="-214313" algn="l" defTabSz="862013" rtl="0" fontAlgn="base">
        <a:lnSpc>
          <a:spcPct val="90000"/>
        </a:lnSpc>
        <a:spcBef>
          <a:spcPts val="475"/>
        </a:spcBef>
        <a:spcAft>
          <a:spcPct val="0"/>
        </a:spcAft>
        <a:buFont typeface="Arial" pitchFamily="-72" charset="0"/>
        <a:buChar char="□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4pPr>
      <a:lvl5pPr marL="969963" indent="858838" algn="l" defTabSz="862013" rtl="0" fontAlgn="base">
        <a:lnSpc>
          <a:spcPct val="90000"/>
        </a:lnSpc>
        <a:spcBef>
          <a:spcPts val="475"/>
        </a:spcBef>
        <a:spcAft>
          <a:spcPct val="0"/>
        </a:spcAft>
        <a:buFont typeface="Courier New" pitchFamily="-72" charset="0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5pPr>
      <a:lvl6pPr marL="2372274" indent="-215661" algn="l" defTabSz="86264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803596" indent="-215661" algn="l" defTabSz="86264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234919" indent="-215661" algn="l" defTabSz="86264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666241" indent="-215661" algn="l" defTabSz="86264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322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645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3967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529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6612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7935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9257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58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665163"/>
            <a:ext cx="69754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5300"/>
            <a:ext cx="90741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6663" y="241300"/>
            <a:ext cx="1579562" cy="4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5100" y="7353300"/>
            <a:ext cx="8885238" cy="219075"/>
          </a:xfrm>
          <a:prstGeom prst="rect">
            <a:avLst/>
          </a:prstGeom>
        </p:spPr>
        <p:txBody>
          <a:bodyPr/>
          <a:lstStyle>
            <a:lvl1pPr algn="l">
              <a:tabLst>
                <a:tab pos="4313225" algn="ctr"/>
              </a:tabLst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NZ" dirty="0"/>
              <a:t>Copyright (c) ACC	Author/Unit</a:t>
            </a:r>
          </a:p>
        </p:txBody>
      </p:sp>
      <p:sp>
        <p:nvSpPr>
          <p:cNvPr id="2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309100" y="7029450"/>
            <a:ext cx="442913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D44A76-2597-45E3-AFA8-50354FD07E6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201613" y="190500"/>
            <a:ext cx="9691687" cy="7172325"/>
          </a:xfrm>
          <a:prstGeom prst="roundRect">
            <a:avLst>
              <a:gd name="adj" fmla="val 3219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887" dirty="0"/>
          </a:p>
        </p:txBody>
      </p:sp>
      <p:pic>
        <p:nvPicPr>
          <p:cNvPr id="6152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97825" y="168275"/>
            <a:ext cx="14335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8037513" y="44450"/>
            <a:ext cx="1349375" cy="1211263"/>
            <a:chOff x="8038079" y="44451"/>
            <a:chExt cx="1348629" cy="12119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138036" y="109575"/>
              <a:ext cx="1170927" cy="1007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pic>
          <p:nvPicPr>
            <p:cNvPr id="6155" name="Picture 14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038079" y="44451"/>
              <a:ext cx="1348629" cy="12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dt="0"/>
  <p:txStyles>
    <p:titleStyle>
      <a:lvl1pPr algn="l" defTabSz="86201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9EDB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1pPr>
      <a:lvl2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2pPr>
      <a:lvl3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3pPr>
      <a:lvl4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4pPr>
      <a:lvl5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ea typeface="ＭＳ Ｐゴシック" pitchFamily="-72" charset="-128"/>
          <a:cs typeface="ＭＳ Ｐゴシック" pitchFamily="-72" charset="-128"/>
        </a:defRPr>
      </a:lvl5pPr>
      <a:lvl6pPr marL="457200" algn="l" defTabSz="862013" rtl="0" fontAlgn="base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cs typeface="Arial" pitchFamily="34" charset="0"/>
        </a:defRPr>
      </a:lvl6pPr>
      <a:lvl7pPr marL="914400" algn="l" defTabSz="862013" rtl="0" fontAlgn="base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cs typeface="Arial" pitchFamily="34" charset="0"/>
        </a:defRPr>
      </a:lvl7pPr>
      <a:lvl8pPr marL="1371600" algn="l" defTabSz="862013" rtl="0" fontAlgn="base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cs typeface="Arial" pitchFamily="34" charset="0"/>
        </a:defRPr>
      </a:lvl8pPr>
      <a:lvl9pPr marL="1828800" algn="l" defTabSz="862013" rtl="0" fontAlgn="base">
        <a:spcBef>
          <a:spcPct val="0"/>
        </a:spcBef>
        <a:spcAft>
          <a:spcPct val="0"/>
        </a:spcAft>
        <a:defRPr sz="2000" b="1">
          <a:solidFill>
            <a:srgbClr val="009ED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862013" rtl="0" eaLnBrk="0" fontAlgn="base" hangingPunct="0">
        <a:spcBef>
          <a:spcPct val="20000"/>
        </a:spcBef>
        <a:spcAft>
          <a:spcPct val="0"/>
        </a:spcAft>
        <a:buFont typeface="Arial" pitchFamily="-72" charset="0"/>
        <a:defRPr sz="14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1pPr>
      <a:lvl2pPr marL="214313" indent="-214313" algn="l" defTabSz="862013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2pPr>
      <a:lvl3pPr marL="465138" indent="-214313" algn="l" defTabSz="862013" rtl="0" eaLnBrk="0" fontAlgn="base" hangingPunct="0">
        <a:spcBef>
          <a:spcPct val="20000"/>
        </a:spcBef>
        <a:spcAft>
          <a:spcPct val="0"/>
        </a:spcAft>
        <a:buFont typeface="Calibri" pitchFamily="-72" charset="0"/>
        <a:buChar char="–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3pPr>
      <a:lvl4pPr marL="715963" indent="-214313" algn="l" defTabSz="862013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□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4pPr>
      <a:lvl5pPr marL="939800" indent="-214313" algn="l" defTabSz="862013" rtl="0" eaLnBrk="0" fontAlgn="base" hangingPunct="0">
        <a:spcBef>
          <a:spcPct val="20000"/>
        </a:spcBef>
        <a:spcAft>
          <a:spcPct val="0"/>
        </a:spcAft>
        <a:buFont typeface="Courier New" pitchFamily="-72" charset="0"/>
        <a:buChar char="o"/>
        <a:defRPr sz="1200" kern="1200">
          <a:solidFill>
            <a:srgbClr val="595959"/>
          </a:solidFill>
          <a:latin typeface="Arial" panose="020B0604020202020204" pitchFamily="34" charset="0"/>
          <a:ea typeface="ＭＳ Ｐゴシック" pitchFamily="-72" charset="-128"/>
          <a:cs typeface="ＭＳ Ｐゴシック" pitchFamily="-72" charset="-128"/>
        </a:defRPr>
      </a:lvl5pPr>
      <a:lvl6pPr marL="2372274" indent="-215661" algn="l" defTabSz="862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03596" indent="-215661" algn="l" defTabSz="862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234919" indent="-215661" algn="l" defTabSz="862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666241" indent="-215661" algn="l" defTabSz="862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322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645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3967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529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6612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7935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9257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580" algn="l" defTabSz="862645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08263" y="2836863"/>
            <a:ext cx="6972300" cy="439737"/>
          </a:xfrm>
        </p:spPr>
        <p:txBody>
          <a:bodyPr/>
          <a:lstStyle/>
          <a:p>
            <a:r>
              <a:rPr lang="en-US" sz="4000" dirty="0" smtClean="0">
                <a:latin typeface="Arial" pitchFamily="-72" charset="0"/>
              </a:rPr>
              <a:t>Presentation to the ACC Policy Team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7251700" y="6156325"/>
            <a:ext cx="2419350" cy="2111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June 2015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4717529"/>
            <a:ext cx="4415708" cy="24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D:\Mates&amp;Dates\Matesdates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9074" y="1261145"/>
            <a:ext cx="2953306" cy="14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364" y="7351013"/>
            <a:ext cx="10182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" dirty="0">
                <a:solidFill>
                  <a:schemeClr val="bg1">
                    <a:lumMod val="50000"/>
                  </a:schemeClr>
                </a:solidFill>
              </a:rPr>
              <a:t>Copyright (c) ACC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4839" y="1190625"/>
            <a:ext cx="5822934" cy="56388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800" dirty="0"/>
              <a:t>The main tool utilised for gathering primary data was the tablet survey, which was administered to </a:t>
            </a:r>
            <a:r>
              <a:rPr lang="en-NZ" sz="2800" dirty="0" smtClean="0"/>
              <a:t>participating </a:t>
            </a:r>
            <a:r>
              <a:rPr lang="en-NZ" sz="2800" dirty="0"/>
              <a:t>students both prior to programme delivery and immediately after.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800" dirty="0" smtClean="0"/>
              <a:t>The </a:t>
            </a:r>
            <a:r>
              <a:rPr lang="en-NZ" sz="2800" dirty="0"/>
              <a:t>post-programme survey contained additional questions on the experience of participating in the course.</a:t>
            </a:r>
          </a:p>
          <a:p>
            <a:endParaRPr lang="en-NZ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-72" charset="0"/>
              </a:rPr>
              <a:t>Survey</a:t>
            </a:r>
            <a:endParaRPr lang="en-NZ" sz="3600" dirty="0" smtClean="0">
              <a:latin typeface="Arial" pitchFamily="-7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Arial" charset="0"/>
              <a:buChar char="•"/>
              <a:defRPr/>
            </a:pPr>
            <a:endParaRPr lang="en-NZ" altLang="en-US" sz="1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14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14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7D6B06C-73AA-4F3F-BABC-6959B538CE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9157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Mates&amp;Dates\Images\Senario image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 b="7266"/>
          <a:stretch/>
        </p:blipFill>
        <p:spPr bwMode="auto">
          <a:xfrm>
            <a:off x="6982878" y="1962508"/>
            <a:ext cx="2526266" cy="30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84200" y="666750"/>
            <a:ext cx="7124700" cy="371475"/>
          </a:xfrm>
        </p:spPr>
        <p:txBody>
          <a:bodyPr/>
          <a:lstStyle/>
          <a:p>
            <a:r>
              <a:rPr lang="en-US" sz="3600" dirty="0" smtClean="0">
                <a:latin typeface="Arial" pitchFamily="-72" charset="0"/>
              </a:rPr>
              <a:t>Notes about the survey</a:t>
            </a:r>
            <a:endParaRPr lang="en-NZ" sz="3600" dirty="0" smtClean="0">
              <a:latin typeface="Arial" pitchFamily="-7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495425"/>
            <a:ext cx="8770938" cy="51054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1268 students took the survey pre-programme, and 1149 undertook it post-programme.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Students were asked to generate a unique identifier for themselves (to protect their privacy)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Due to absences in the fourth school term due exam preparation, and issues matching the pre- and post- identifiers used by students (as many had forgotten their IDs), only 600 matches could be made - so only these 600 surveys were used to analyse the pre/post survey results. </a:t>
            </a:r>
          </a:p>
          <a:p>
            <a:pPr lvl="1">
              <a:spcBef>
                <a:spcPts val="336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NZ" altLang="en-US" sz="2400" dirty="0" smtClean="0">
              <a:latin typeface="Arial" charset="0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24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sz="24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6F1A-26BE-46A1-90CB-ACBD685A81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</a:t>
            </a:r>
            <a:endParaRPr lang="en-NZ" dirty="0"/>
          </a:p>
        </p:txBody>
      </p:sp>
      <p:pic>
        <p:nvPicPr>
          <p:cNvPr id="51205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Mates&amp;Dates\Images\Senario image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6"/>
          <a:stretch/>
        </p:blipFill>
        <p:spPr bwMode="auto">
          <a:xfrm>
            <a:off x="793428" y="4421685"/>
            <a:ext cx="1860659" cy="25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39" y="666749"/>
            <a:ext cx="7325673" cy="371476"/>
          </a:xfrm>
        </p:spPr>
        <p:txBody>
          <a:bodyPr/>
          <a:lstStyle/>
          <a:p>
            <a:r>
              <a:rPr lang="en-NZ" sz="3600" dirty="0" smtClean="0"/>
              <a:t>Post-programme Survey Results</a:t>
            </a:r>
            <a:endParaRPr lang="en-N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839" y="1441673"/>
            <a:ext cx="8922698" cy="5802089"/>
          </a:xfrm>
        </p:spPr>
        <p:txBody>
          <a:bodyPr/>
          <a:lstStyle/>
          <a:p>
            <a:pPr>
              <a:defRPr/>
            </a:pPr>
            <a:r>
              <a:rPr lang="en-NZ" sz="1600" dirty="0">
                <a:solidFill>
                  <a:schemeClr val="tx1"/>
                </a:solidFill>
              </a:rPr>
              <a:t>Attitudinal change is a long term proposition - changing behaviours is complex. However, the impacts from a pilot of this scale over this short period of time have been </a:t>
            </a:r>
            <a:r>
              <a:rPr lang="en-NZ" sz="1600" dirty="0" smtClean="0">
                <a:solidFill>
                  <a:schemeClr val="tx1"/>
                </a:solidFill>
              </a:rPr>
              <a:t>promising:</a:t>
            </a:r>
            <a:endParaRPr lang="en-NZ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NZ" sz="16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Increased knowledge was reported in recognising early warning signs of abuse, the effects of alcohol and their impact on relationships, and ability to manage risky situations.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There was an increase in reports of unwanted touching following programme participation (57 respondents to 65). This indicates more willingness to disclose.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There was a higher level of disagreement with rape myths, which is evidence of positive programme impact in this area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Knowledge of where to seek support improved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Most students indicated that they had learnt more about relationships and were more aware of how to develop healthy </a:t>
            </a:r>
            <a:r>
              <a:rPr lang="en-NZ" sz="1600" dirty="0" smtClean="0">
                <a:solidFill>
                  <a:schemeClr val="tx1"/>
                </a:solidFill>
              </a:rPr>
              <a:t>relationships</a:t>
            </a:r>
            <a:endParaRPr lang="en-NZ" sz="16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There was an increased level of disagreement with the list of gendered statements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600" dirty="0" smtClean="0">
                <a:solidFill>
                  <a:schemeClr val="tx1"/>
                </a:solidFill>
              </a:rPr>
              <a:t>More </a:t>
            </a:r>
            <a:r>
              <a:rPr lang="en-NZ" sz="1600" dirty="0">
                <a:solidFill>
                  <a:schemeClr val="tx1"/>
                </a:solidFill>
              </a:rPr>
              <a:t>students indicated they were confident in recognising risky situations and risky behaviour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NZ" sz="1600" dirty="0">
                <a:solidFill>
                  <a:schemeClr val="tx1"/>
                </a:solidFill>
              </a:rPr>
              <a:t>There was no significant difference in understanding of consent, but it is important to note that levels of understanding of consent were uniformly high pre-programme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F0E04-A350-4F19-A04D-DD4DD98909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pic>
        <p:nvPicPr>
          <p:cNvPr id="8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2" y="6157689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>
                <a:latin typeface="Arial" pitchFamily="-72" charset="0"/>
              </a:rPr>
              <a:t>Delivery and process findings</a:t>
            </a:r>
            <a:endParaRPr lang="en-NZ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BA6A8D-C738-4CE4-AF38-EC31C83A060C}" type="slidenum">
              <a:rPr lang="en-NZ" smtClean="0"/>
              <a:pPr>
                <a:defRPr/>
              </a:pPr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42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Co-facilitation model - having a male and a female presenter was helpful as both perspectives were given, and it showed gender equality and co-operation in action. As one school staff member said:</a:t>
            </a:r>
          </a:p>
          <a:p>
            <a:pPr lvl="2">
              <a:defRPr/>
            </a:pPr>
            <a:r>
              <a:rPr lang="en-US" sz="1800" i="1" dirty="0">
                <a:solidFill>
                  <a:srgbClr val="009EDB"/>
                </a:solidFill>
                <a:cs typeface="Times New Roman" pitchFamily="18" charset="0"/>
              </a:rPr>
              <a:t>“The co-facilitation model is superb….The kids need to see a good working relationship. </a:t>
            </a:r>
          </a:p>
          <a:p>
            <a:pPr lvl="2">
              <a:spcAft>
                <a:spcPts val="800"/>
              </a:spcAft>
              <a:defRPr/>
            </a:pPr>
            <a:r>
              <a:rPr lang="en-US" sz="1800" i="1" dirty="0">
                <a:solidFill>
                  <a:srgbClr val="009EDB"/>
                </a:solidFill>
                <a:cs typeface="Times New Roman" pitchFamily="18" charset="0"/>
              </a:rPr>
              <a:t>They are modelling healthy relationships. It is also important for them to see that men can talk about these things”</a:t>
            </a:r>
            <a:endParaRPr lang="en-NZ" sz="1800" i="1" dirty="0">
              <a:solidFill>
                <a:srgbClr val="009EDB"/>
              </a:solidFill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Effective facilitators worked with the </a:t>
            </a:r>
            <a:r>
              <a:rPr lang="en-NZ" sz="1800" dirty="0">
                <a:solidFill>
                  <a:schemeClr val="tx1"/>
                </a:solidFill>
                <a:cs typeface="Times New Roman" pitchFamily="18" charset="0"/>
              </a:rPr>
              <a:t>programme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 flexibly and </a:t>
            </a:r>
            <a:r>
              <a:rPr lang="en-NZ" sz="1800" dirty="0">
                <a:solidFill>
                  <a:schemeClr val="tx1"/>
                </a:solidFill>
                <a:cs typeface="Times New Roman" pitchFamily="18" charset="0"/>
              </a:rPr>
              <a:t>customised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 their approach to fit the class </a:t>
            </a:r>
            <a:endParaRPr lang="en-NZ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>
                <a:latin typeface="Arial" pitchFamily="-72" charset="0"/>
              </a:rPr>
              <a:t/>
            </a:r>
            <a:br>
              <a:rPr lang="en-NZ" sz="3200" dirty="0" smtClean="0">
                <a:latin typeface="Arial" pitchFamily="-72" charset="0"/>
              </a:rPr>
            </a:br>
            <a:r>
              <a:rPr lang="en-NZ" sz="3200" dirty="0" smtClean="0">
                <a:latin typeface="Arial" pitchFamily="-72" charset="0"/>
              </a:rPr>
              <a:t>Facilitation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  <a:defRPr/>
            </a:pPr>
            <a:endParaRPr lang="en-GB" altLang="en-US" sz="18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14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14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D40D863-A64B-42BB-BC1D-A88C7103054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970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Mates&amp;Dates\Images\Senario image 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78" y="2167246"/>
            <a:ext cx="2516082" cy="35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More emphasis on classroom teaching skills for facilitators is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required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More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interaction is required between facilitators and school staff to clarify roles and responsibilities</a:t>
            </a:r>
            <a:endParaRPr lang="en-NZ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Some facilitators felt that they needed more training and preparation time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NZ" sz="2000" dirty="0" smtClean="0">
                <a:solidFill>
                  <a:schemeClr val="tx1"/>
                </a:solidFill>
                <a:cs typeface="Times New Roman" pitchFamily="18" charset="0"/>
              </a:rPr>
              <a:t>At </a:t>
            </a:r>
            <a:r>
              <a:rPr lang="en-NZ" sz="2000" dirty="0">
                <a:solidFill>
                  <a:schemeClr val="tx1"/>
                </a:solidFill>
                <a:cs typeface="Times New Roman" pitchFamily="18" charset="0"/>
              </a:rPr>
              <a:t>some sites, only 40 minutes was allowed for each class. This meant that not all the course material was delivered in its entirety</a:t>
            </a:r>
          </a:p>
          <a:p>
            <a:pPr marL="0" lvl="1" indent="0">
              <a:buNone/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NZ" sz="2000" dirty="0"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3200" dirty="0">
                <a:cs typeface="Times New Roman" pitchFamily="18" charset="0"/>
              </a:rPr>
              <a:t>Areas for improvement</a:t>
            </a:r>
            <a:endParaRPr lang="en-NZ" sz="3200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solidFill>
                <a:srgbClr val="009EDB"/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NZ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D40D863-A64B-42BB-BC1D-A88C7103054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970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7" y="1962150"/>
            <a:ext cx="3096344" cy="170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programme was better received in schools that had an active ‘school champion’ i.e. a senior leader in a position of power and influence in the school</a:t>
            </a:r>
          </a:p>
          <a:p>
            <a:pPr lvl="1"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tronger ACC presence in pilot schools would have helped to manage relationships between the school and providers</a:t>
            </a:r>
          </a:p>
          <a:p>
            <a:pPr lvl="1"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There needs to be longer lead in time with more pre-programme information disseminated from schools to students and whanau </a:t>
            </a:r>
          </a:p>
          <a:p>
            <a:pPr marL="0" lvl="1" indent="0">
              <a:buNone/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NZ" sz="2000" dirty="0"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3200" dirty="0">
                <a:cs typeface="Times New Roman" pitchFamily="18" charset="0"/>
              </a:rPr>
              <a:t>Areas for improvement</a:t>
            </a:r>
            <a:endParaRPr lang="en-NZ" sz="3200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solidFill>
                <a:srgbClr val="009EDB"/>
              </a:solidFill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NZ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D40D863-A64B-42BB-BC1D-A88C7103054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970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7" y="1962150"/>
            <a:ext cx="3096344" cy="170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513508" y="2639907"/>
            <a:ext cx="6973143" cy="318648"/>
          </a:xfrm>
        </p:spPr>
        <p:txBody>
          <a:bodyPr/>
          <a:lstStyle/>
          <a:p>
            <a:r>
              <a:rPr lang="en-NZ" sz="3200" dirty="0" smtClean="0">
                <a:latin typeface="Arial" pitchFamily="-72" charset="0"/>
              </a:rPr>
              <a:t>Material and content findings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C6F1A-26BE-46A1-90CB-ACBD685A81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495425"/>
            <a:ext cx="8770938" cy="5105400"/>
          </a:xfrm>
        </p:spPr>
        <p:txBody>
          <a:bodyPr/>
          <a:lstStyle/>
          <a:p>
            <a:pPr lvl="1">
              <a:spcBef>
                <a:spcPts val="336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NZ" altLang="en-US" sz="2400" dirty="0" smtClean="0">
              <a:latin typeface="Arial" charset="0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24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sz="24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7353300"/>
            <a:ext cx="8885238" cy="219075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Copyright (c) ACC</a:t>
            </a:r>
            <a:endParaRPr lang="en-NZ" dirty="0"/>
          </a:p>
        </p:txBody>
      </p:sp>
      <p:pic>
        <p:nvPicPr>
          <p:cNvPr id="51205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0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9412" y="1405161"/>
            <a:ext cx="5897221" cy="5614195"/>
          </a:xfrm>
        </p:spPr>
        <p:txBody>
          <a:bodyPr/>
          <a:lstStyle/>
          <a:p>
            <a:pPr eaLnBrk="1" hangingPunct="1"/>
            <a:r>
              <a:rPr lang="en-US" altLang="en-US" sz="1800" b="1" i="1" dirty="0" smtClean="0">
                <a:solidFill>
                  <a:srgbClr val="009EDB"/>
                </a:solidFill>
              </a:rPr>
              <a:t>Kaupapa </a:t>
            </a:r>
            <a:r>
              <a:rPr lang="en-US" altLang="en-US" sz="1800" b="1" i="1" dirty="0">
                <a:solidFill>
                  <a:srgbClr val="009EDB"/>
                </a:solidFill>
              </a:rPr>
              <a:t>Maori</a:t>
            </a:r>
            <a:endParaRPr lang="en-US" altLang="en-US" sz="1800" dirty="0">
              <a:solidFill>
                <a:srgbClr val="009EDB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/>
              <a:t>Some </a:t>
            </a:r>
            <a:r>
              <a:rPr lang="en-NZ" altLang="en-US" sz="1600" dirty="0" err="1"/>
              <a:t>kaupapa</a:t>
            </a:r>
            <a:r>
              <a:rPr lang="en-NZ" altLang="en-US" sz="1600" dirty="0"/>
              <a:t> Maori principles are implicit in this programme, but explicit references to Maori culture are absent. </a:t>
            </a:r>
            <a:endParaRPr lang="en-US" altLang="en-US" sz="1800" b="1" i="1" dirty="0" smtClean="0">
              <a:solidFill>
                <a:srgbClr val="009EDB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1800" b="1" i="1" dirty="0" err="1" smtClean="0">
                <a:solidFill>
                  <a:srgbClr val="009EDB"/>
                </a:solidFill>
              </a:rPr>
              <a:t>Pasifika</a:t>
            </a:r>
            <a:endParaRPr lang="en-US" altLang="en-US" sz="1800" b="1" i="1" dirty="0">
              <a:solidFill>
                <a:srgbClr val="009EDB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 smtClean="0"/>
              <a:t>There </a:t>
            </a:r>
            <a:r>
              <a:rPr lang="en-NZ" altLang="en-US" sz="1600" dirty="0"/>
              <a:t>is little acknowledgment of the principles of Pacific society and culture in the programme. </a:t>
            </a:r>
            <a:endParaRPr lang="en-US" altLang="en-US" sz="1800" b="1" i="1" dirty="0" smtClean="0">
              <a:solidFill>
                <a:srgbClr val="009EDB"/>
              </a:solidFill>
            </a:endParaRPr>
          </a:p>
          <a:p>
            <a:pPr eaLnBrk="1" hangingPunct="1"/>
            <a:r>
              <a:rPr lang="en-US" altLang="en-US" sz="1800" b="1" i="1" dirty="0" smtClean="0">
                <a:solidFill>
                  <a:srgbClr val="009EDB"/>
                </a:solidFill>
              </a:rPr>
              <a:t>People </a:t>
            </a:r>
            <a:r>
              <a:rPr lang="en-US" altLang="en-US" sz="1800" b="1" i="1" dirty="0">
                <a:solidFill>
                  <a:srgbClr val="009EDB"/>
                </a:solidFill>
              </a:rPr>
              <a:t>with </a:t>
            </a:r>
            <a:r>
              <a:rPr lang="en-US" altLang="en-US" sz="1800" b="1" i="1" dirty="0" smtClean="0">
                <a:solidFill>
                  <a:srgbClr val="009EDB"/>
                </a:solidFill>
              </a:rPr>
              <a:t>disabilities</a:t>
            </a:r>
            <a:endParaRPr lang="en-NZ" altLang="en-US" sz="1800" b="1" i="1" dirty="0">
              <a:solidFill>
                <a:srgbClr val="009EDB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 smtClean="0"/>
              <a:t>The </a:t>
            </a:r>
            <a:r>
              <a:rPr lang="en-NZ" altLang="en-US" sz="1600" dirty="0"/>
              <a:t>lack of sub-titles for hearing impaired students was noted as an oversight.  </a:t>
            </a:r>
            <a:endParaRPr lang="en-NZ" altLang="en-US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 smtClean="0"/>
              <a:t>The </a:t>
            </a:r>
            <a:r>
              <a:rPr lang="en-NZ" altLang="en-US" sz="1600" dirty="0"/>
              <a:t>importance of including Information on how to work carefully and respectfully with those on the autism spectrum was also mentioned as an area for improvement. </a:t>
            </a:r>
            <a:endParaRPr lang="en-US" altLang="en-US" sz="1800" b="1" i="1" dirty="0" smtClean="0">
              <a:solidFill>
                <a:srgbClr val="009EDB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i="1" dirty="0" smtClean="0">
                <a:solidFill>
                  <a:srgbClr val="009EDB"/>
                </a:solidFill>
              </a:rPr>
              <a:t>GLBTI </a:t>
            </a:r>
            <a:r>
              <a:rPr lang="en-US" altLang="en-US" sz="1800" b="1" i="1" dirty="0">
                <a:solidFill>
                  <a:srgbClr val="009EDB"/>
                </a:solidFill>
              </a:rPr>
              <a:t>Communities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 smtClean="0"/>
              <a:t>Evaluators </a:t>
            </a:r>
            <a:r>
              <a:rPr lang="en-NZ" altLang="en-US" sz="1600" dirty="0"/>
              <a:t>noted the significant focus on diverse sexualities and sexual identities.   </a:t>
            </a:r>
            <a:endParaRPr lang="en-NZ" altLang="en-US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sz="1600" dirty="0" smtClean="0"/>
              <a:t>However</a:t>
            </a:r>
            <a:r>
              <a:rPr lang="en-NZ" altLang="en-US" sz="1600" dirty="0"/>
              <a:t>, facilitator experience in working with GLBTI and capability in supporting their needs was mentioned as an area that could be improved </a:t>
            </a:r>
            <a:r>
              <a:rPr lang="en-NZ" altLang="en-US" sz="1600" dirty="0" smtClean="0"/>
              <a:t>upon</a:t>
            </a:r>
            <a:endParaRPr lang="en-NZ" altLang="en-US" sz="1800" dirty="0"/>
          </a:p>
          <a:p>
            <a:pPr marL="0" lvl="1" indent="0">
              <a:buNone/>
            </a:pPr>
            <a:r>
              <a:rPr lang="en-NZ" altLang="en-US" sz="1800" dirty="0" smtClean="0"/>
              <a:t> </a:t>
            </a:r>
            <a:endParaRPr lang="en-NZ" sz="1800" dirty="0">
              <a:latin typeface="Arial" charset="0"/>
              <a:cs typeface="Arial" charset="0"/>
            </a:endParaRPr>
          </a:p>
          <a:p>
            <a:endParaRPr lang="en-NZ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>
                <a:latin typeface="Arial" pitchFamily="-72" charset="0"/>
              </a:rPr>
              <a:t>Cultural responsiveness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Arial" charset="0"/>
              <a:buChar char="•"/>
              <a:defRPr/>
            </a:pPr>
            <a:endParaRPr lang="en-NZ" altLang="en-US" sz="1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1400" dirty="0" smtClean="0">
              <a:latin typeface="Arial" charset="0"/>
              <a:ea typeface="+mn-ea"/>
              <a:cs typeface="Arial" charset="0"/>
            </a:endParaRPr>
          </a:p>
          <a:p>
            <a:pPr lvl="2">
              <a:buFont typeface="Arial" charset="0"/>
              <a:buChar char="•"/>
              <a:defRPr/>
            </a:pPr>
            <a:endParaRPr lang="en-NZ" altLang="en-US" sz="14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05D089-CF5E-4807-BBC1-ABFB790EFA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25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Mates&amp;Dates\Images\Friends - bo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2" y="2145755"/>
            <a:ext cx="2850980" cy="32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"/>
          <p:cNvSpPr>
            <a:spLocks noChangeArrowheads="1"/>
          </p:cNvSpPr>
          <p:nvPr/>
        </p:nvSpPr>
        <p:spPr bwMode="auto">
          <a:xfrm>
            <a:off x="577850" y="2628900"/>
            <a:ext cx="8567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9EDB"/>
                </a:solidFill>
              </a:rPr>
              <a:t>Questions?</a:t>
            </a:r>
            <a:endParaRPr lang="en-NZ" sz="4000" b="1" dirty="0">
              <a:solidFill>
                <a:srgbClr val="009EDB"/>
              </a:solidFill>
            </a:endParaRPr>
          </a:p>
        </p:txBody>
      </p:sp>
      <p:pic>
        <p:nvPicPr>
          <p:cNvPr id="5632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Mates&amp;Dates\Images\Consent imag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996">
            <a:off x="501095" y="3826611"/>
            <a:ext cx="3147871" cy="28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286" y="7362795"/>
            <a:ext cx="10182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" dirty="0">
                <a:solidFill>
                  <a:schemeClr val="bg1">
                    <a:lumMod val="50000"/>
                  </a:schemeClr>
                </a:solidFill>
              </a:rPr>
              <a:t>Copyright (c) ACC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9203" y="7051110"/>
            <a:ext cx="3000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12A227F-51FE-48A9-8D73-0B67AB8B829F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N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dirty="0" smtClean="0">
                <a:latin typeface="Arial" pitchFamily="-72" charset="0"/>
              </a:rPr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Copyright (c) ACC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B2081D7-F17F-4635-9743-658755A4CFED}" type="slidenum"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</a:t>
            </a:fld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9" name="Picture 2" descr="D:\Mates&amp;Dates\Matesdates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Mates&amp;Dates\Images\Friends 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28" y="2086123"/>
            <a:ext cx="3084911" cy="33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84839" y="1273460"/>
            <a:ext cx="4744613" cy="575599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sz="1800" dirty="0">
                <a:solidFill>
                  <a:schemeClr val="tx1"/>
                </a:solidFill>
              </a:rPr>
              <a:t>Mates &amp; Dates is a best practice, multi-year programme designed for all secondary school students across years 9-13. It includes a mix of interactive activities intended to build strengths-based skills year-on-year.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sz="1800" dirty="0">
                <a:solidFill>
                  <a:schemeClr val="tx1"/>
                </a:solidFill>
              </a:rPr>
              <a:t>Mates &amp; Dates is designed to not only increase knowledge and awareness of sexual and dating violence but to help to change attitudes and behaviours.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sz="1800" dirty="0">
                <a:solidFill>
                  <a:schemeClr val="tx1"/>
                </a:solidFill>
              </a:rPr>
              <a:t>Mates &amp; Dates focuses on the social and emotional aspects of having relationships. It teaches young people how to have relationships based on respect, negotiation and consent.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06236" y="1823316"/>
            <a:ext cx="4028152" cy="4478389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NZ" sz="2000" dirty="0" smtClean="0"/>
          </a:p>
          <a:p>
            <a:r>
              <a:rPr lang="en-NZ" sz="2000" dirty="0" smtClean="0"/>
              <a:t>Each </a:t>
            </a:r>
            <a:r>
              <a:rPr lang="en-NZ" sz="2000" dirty="0"/>
              <a:t>module has five key themes</a:t>
            </a:r>
            <a:r>
              <a:rPr lang="en-NZ" sz="2000" dirty="0" smtClean="0"/>
              <a:t>:</a:t>
            </a:r>
          </a:p>
          <a:p>
            <a:r>
              <a:rPr lang="en-NZ" sz="2000" dirty="0"/>
              <a:t>	</a:t>
            </a:r>
          </a:p>
          <a:p>
            <a:r>
              <a:rPr lang="en-NZ" sz="2000" dirty="0"/>
              <a:t>•	healthy relationships</a:t>
            </a:r>
          </a:p>
          <a:p>
            <a:r>
              <a:rPr lang="en-NZ" sz="2000" dirty="0"/>
              <a:t>•	skills and consent</a:t>
            </a:r>
          </a:p>
          <a:p>
            <a:r>
              <a:rPr lang="en-NZ" sz="2000" dirty="0"/>
              <a:t>•	identity, gender and sexuality</a:t>
            </a:r>
          </a:p>
          <a:p>
            <a:r>
              <a:rPr lang="en-NZ" sz="2000" dirty="0"/>
              <a:t>•	when things go wrong</a:t>
            </a:r>
          </a:p>
          <a:p>
            <a:r>
              <a:rPr lang="en-NZ" sz="2000" dirty="0"/>
              <a:t>•	keeping safe together</a:t>
            </a:r>
          </a:p>
          <a:p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What does the programme include?</a:t>
            </a:r>
            <a:endParaRPr lang="en-NZ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Copyright (c) ACC	Author/Unit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0FD0D24-AAB6-41F1-BC13-FAFD3E2DDA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24" y="1593994"/>
            <a:ext cx="38088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66" y="6373713"/>
            <a:ext cx="1597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2400" dirty="0"/>
              <a:t>The objectives of the programme are to provide young people with: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NZ" sz="2400" dirty="0"/>
              <a:t>the tools (both knowledge and skills) to establish and maintain healthy relationships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NZ" sz="2400" dirty="0"/>
              <a:t>bystander and intervention skills where there is a risk of violence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NZ" sz="2400" dirty="0"/>
              <a:t>help-seeking skills for themselves and their friends if they are experiencing or causing sexual or dating violence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NZ" sz="2400" dirty="0"/>
              <a:t>support for existing social norms relating to respect, negotiation and consent in relationships.</a:t>
            </a:r>
          </a:p>
          <a:p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982878" y="2409825"/>
            <a:ext cx="2595526" cy="3819872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839" y="666749"/>
            <a:ext cx="7193365" cy="594396"/>
          </a:xfrm>
        </p:spPr>
        <p:txBody>
          <a:bodyPr/>
          <a:lstStyle/>
          <a:p>
            <a:r>
              <a:rPr lang="en-NZ" sz="3600" dirty="0" smtClean="0"/>
              <a:t>What does the programme aim to do?</a:t>
            </a:r>
            <a:endParaRPr lang="en-NZ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Copyright (c) ACC	Author/Unit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F489863-086E-4F38-95AC-BA4157428B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Picture 3" descr="D:\Mates&amp;Dates\Images\Thinking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08" y="2076709"/>
            <a:ext cx="2664296" cy="34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ates&amp;Dates\Matesdates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180" y="6301705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91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dirty="0" smtClean="0">
                <a:latin typeface="Arial" pitchFamily="-72" charset="0"/>
              </a:rPr>
              <a:t>Pilot Objectives</a:t>
            </a:r>
          </a:p>
        </p:txBody>
      </p:sp>
      <p:sp>
        <p:nvSpPr>
          <p:cNvPr id="23554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NZ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4839" y="1190625"/>
            <a:ext cx="8770345" cy="54102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endParaRPr lang="mi-NZ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i-NZ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Test materials and delivery methods to find out what needed to be altered for ongoing </a:t>
            </a: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delivery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mi-NZ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Measure </a:t>
            </a:r>
            <a:r>
              <a:rPr lang="mi-NZ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effectiveness and impact of a best practice, school-based healthy relations programme </a:t>
            </a: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and approach to delivery in </a:t>
            </a:r>
            <a:r>
              <a:rPr lang="mi-NZ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order to inform future investment </a:t>
            </a: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decisions</a:t>
            </a:r>
          </a:p>
          <a:p>
            <a:pPr marL="342900" lvl="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mi-NZ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Help to understand </a:t>
            </a:r>
            <a:r>
              <a:rPr lang="mi-NZ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</a:t>
            </a:r>
            <a:r>
              <a:rPr lang="mi-NZ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capacity and capability required </a:t>
            </a:r>
            <a:r>
              <a:rPr lang="mi-NZ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 support a nationwide programme of this nature</a:t>
            </a:r>
            <a:endParaRPr lang="en-NZ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2282-F399-4F6B-AB84-C1CA1BC61294}" type="slidenum">
              <a:rPr/>
              <a:pPr>
                <a:defRPr/>
              </a:pPr>
              <a:t>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Copyright (c) ACC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  <p:pic>
        <p:nvPicPr>
          <p:cNvPr id="24582" name="Picture 2" descr="D:\Mates&amp;Dates\Matesdates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4228" y="6301705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>
                <a:latin typeface="Arial" pitchFamily="-72" charset="0"/>
              </a:rPr>
              <a:t>Pilot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80" y="1038225"/>
            <a:ext cx="7124061" cy="247650"/>
          </a:xfrm>
        </p:spPr>
        <p:txBody>
          <a:bodyPr/>
          <a:lstStyle/>
          <a:p>
            <a:pPr>
              <a:lnSpc>
                <a:spcPts val="1200"/>
              </a:lnSpc>
              <a:spcAft>
                <a:spcPts val="600"/>
              </a:spcAft>
              <a:defRPr/>
            </a:pPr>
            <a:endParaRPr lang="en-US" dirty="0" smtClean="0">
              <a:solidFill>
                <a:srgbClr val="009EDB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  <a:defRPr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D863-A64B-42BB-BC1D-A88C710305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</a:t>
            </a:r>
            <a:endParaRPr lang="en-NZ" dirty="0"/>
          </a:p>
        </p:txBody>
      </p:sp>
      <p:pic>
        <p:nvPicPr>
          <p:cNvPr id="2970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2" y="5365601"/>
            <a:ext cx="3096344" cy="170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000" dirty="0" smtClean="0">
                <a:solidFill>
                  <a:schemeClr val="tx1"/>
                </a:solidFill>
              </a:rPr>
              <a:t>Mates &amp; Dates was piloted in eight schools in the third term of 2014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000" dirty="0" smtClean="0">
                <a:solidFill>
                  <a:schemeClr val="tx1"/>
                </a:solidFill>
              </a:rPr>
              <a:t>One school in Northland, two in Auckland, one in the </a:t>
            </a:r>
            <a:r>
              <a:rPr lang="en-NZ" sz="2000" dirty="0" err="1" smtClean="0">
                <a:solidFill>
                  <a:schemeClr val="tx1"/>
                </a:solidFill>
              </a:rPr>
              <a:t>Wairarapa</a:t>
            </a:r>
            <a:r>
              <a:rPr lang="en-NZ" sz="2000" dirty="0" smtClean="0">
                <a:solidFill>
                  <a:schemeClr val="tx1"/>
                </a:solidFill>
              </a:rPr>
              <a:t>, one in Wellington, two in Nelson and one in Dunedin were part of the pilot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000" dirty="0" smtClean="0">
                <a:solidFill>
                  <a:schemeClr val="tx1"/>
                </a:solidFill>
              </a:rPr>
              <a:t>Schools ranged in decile from 2 through to 9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000" dirty="0" smtClean="0">
                <a:solidFill>
                  <a:schemeClr val="tx1"/>
                </a:solidFill>
              </a:rPr>
              <a:t>The programme was delivered to over 1800 students and 1268 students were involved in the evaluation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NZ" alt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84200" y="666750"/>
            <a:ext cx="7124700" cy="371475"/>
          </a:xfrm>
        </p:spPr>
        <p:txBody>
          <a:bodyPr/>
          <a:lstStyle/>
          <a:p>
            <a:pPr lvl="1">
              <a:defRPr/>
            </a:pPr>
            <a:r>
              <a:rPr lang="en-NZ" altLang="en-US" sz="1400" dirty="0">
                <a:latin typeface="Arial" charset="0"/>
                <a:cs typeface="Arial" charset="0"/>
              </a:rPr>
              <a:t/>
            </a:r>
            <a:br>
              <a:rPr lang="en-NZ" altLang="en-US" sz="1400" dirty="0">
                <a:latin typeface="Arial" charset="0"/>
                <a:cs typeface="Arial" charset="0"/>
              </a:rPr>
            </a:br>
            <a:r>
              <a:rPr lang="en-US" sz="4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Facilitators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7404" y="1549177"/>
            <a:ext cx="8770938" cy="51054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Fourteen facilitators: seven male and seven female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Co-facilitation delivery model used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Facilitators were expected to have prior experience delivering sexual violence prevention material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Experience in working with young people was also a pre-requisite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Facilitators were required to be trained in working with survivors of sexual violence, or those with harmful sexual behaviour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Providers were required to provide supervision for their facilitators and also have an </a:t>
            </a:r>
            <a:r>
              <a:rPr lang="en-NZ" sz="22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existing relationship </a:t>
            </a:r>
            <a:r>
              <a:rPr lang="en-NZ" sz="2200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with schools</a:t>
            </a:r>
            <a:endParaRPr lang="en-NZ" sz="22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D863-A64B-42BB-BC1D-A88C710305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</a:t>
            </a:r>
            <a:endParaRPr lang="en-NZ" dirty="0"/>
          </a:p>
        </p:txBody>
      </p:sp>
      <p:pic>
        <p:nvPicPr>
          <p:cNvPr id="29702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data:image/png;base64,%20iVBORw0KGgoAAAANSUhEUgAAANoAAACSCAYAAAFUEeRMAAAAAXNSR0IArs4c6QAAAARnQU1BAACxjwv8YQUAAAAJcEhZcwAADsMAAA7DAcdvqGQAAPWVSURBVHhe5L0FnB3V+T/8vX7X3XezWctm4+4GBAgeHAK0Baq00JbSIr+60FI32lJBWgoUdw2QEHdP1t313t29bu/3OXNnc7PZAO2/v/f/fj7vk8zO3DNHH3/OnDljCIUjkQjCEJCr2HPQAHT8z2UIDDkQcPsR8gd4+ODzemGMGBExW4BCM2b9bCdriCAIA8JhXsXUYzAY1GE0GrXrUIQtsr3xjbbcdyGCQS+rsCDkHITfG0A4xE64fAiyYZZGMGRExufugiEhAwbPMHLOvY71sI6YRmPBZDLBqK4MJ3vU/O0rUXvXBfB4nGwgAs/IIALhCHvI3km3OCijIYywH4hbezmKVl6Brqfvx0DNfhy6fR5HqNUlo4kF/Tfxol3oQ3897xJE5l8EhA0IhQPw+7wcKVEZCqmsRnbCVLkUkbgUjGx8CRw3IglpmHLxZ3DEPh8BolzQF1unjOxkgxwdMawSJGPZtEpsGrLjb96Z7G0I4UCQKIqoxsL+MPOaUfQ/D2KYeQs+eTfpbEJ4sA/3/vkpYP7F+PuTz2HTpm2qg1JfbOPqrGgYDGLU50FSQpIi+rHaJuzb+D4O79+LGyNbEAkCyUsvwtB7zxPtFgS9Iwi4iNP4Amyr7cTIJ+/C1GnT4B7swQ3XXcOesaOsx2i1qUYEdAYysiswkdsS3KOKlEaYMOXth7D+E9cDKWl4K/caWK6+D73vv4j4VVfD6x8mJc3whs34Vdw0BG79H6SnZyKnJAXrr7gS9T/7BDpf/RNsHJghSIzwCJMrdSYy8IIQRL9zFKlv/RmWwX7VQ3hc8Nz5R+zdfwAfbNyE93dswb2hXTAZbNjf3INjq7+INWvPwZN/+z2unpGIuZd+Gt2hHiyeeRFMLG+w2NmINrLb7rwLT3aUYfCZ22B4d8euyMo0wEwu86dlw1A8Bdj1GiydnRi89cf4ccNO3Fe2BE/863l8+3v3oTQrE6suvgqFhUWYN6McpUXlSDzwSwyQ1v6yOSgsJdNRnIzmBEX3zVu34OyVq8nZ5HiOQ9HQ8MY/Ae8wDOEgwt5R7EydgfDC+dgy0MERGXB+TjHiSQ9v9yCO1bXg0IF9WJ3qwomlG3B5UgSv7Hwcodk34Lq8DJgpMlarncxlUihUTBMJwS+j5T/FQpELbkC7JR1gD8I33Is9Vfk47OrFJTmTEW+x4J2+Vvyr5QTKCvNx8cpF8G9/FTMuuxXXpBpQfXAbShfdguK63Ypu0hiohYRBNM4HAsKhGpNyhGRS4RbBtcBjLYdgNpkRFNVFTlucnodHX3gJP9zwCdiOfgeB9HmkrxuBSVdT04gyA1wh6qNIAN/+7LX4wnd+jZKSyWzIhPbOLmTnZau65RBFYgiGoi0RIhxihL15tvUYcWEC60HViBGz7Ifh2LYRmdMziAUfUR9GjyOMhBX3Y9Mbr2HFeRewcISjsyEknMlyew4cxtx5s042JuouTNWmJ2gHWyVaryyswoBjEBtyKjAPb8DiasFDLx7HsV0OOJtH2BkbPhhdAVvEj3PPW0OOs8JMrpQRCLzz/gcTNCaK0Q+DOxSKmEVvS2vsmmQQNAmHtfb2oXyIDEUVJ4T/2++3oa67Hxd+6yEETQ68e7gW35jsQ/yMc+GNL4FzaADNnb2YMb3y1Mai57BotRGfbwylAkJoyaCDgbQ0Hvk54ixMM4bhnvJ1HD78PsLPPwsD9eb+qfOQuGItLp1cjgN3FmHuz5tVHaqBaGMhOZNr5bdCqVyI7pMjSDWnX8vBO/BP/zL2tAUxXHkXOqvfQ37xbHTefAc6MouQn5mKK0srlLK44ZV4bPpU8ViHI2EqMqJKb0zSDYOjo6eMUBLVDfYydrQai3O0BiPsvi788cFf4NPnFyI886vqvuR7b+serFoyVysTMdGsaTpVQDqv6u11ONiCKL6TBlgqHw9jDfKQ60BfA6zZ5aQ38/K/PgLVANsLC5Pwd5B6VG9MzlGLL8MmexLkhoCBqHAdeh89T/0Egf4RuhZBuhYedjWoLH7YaIElz4qqX+1hZhkJO0HGEpA65NA7rndUaZnxEHH0ov4ba9H95A+p5kjTsJsVBsj2dC/YkHIfgiHq9jx4PaPYceeKsdHrEIshGbEcp4xMenP86+vIQdQctO4GcqPf5YaJCjlM6Q9ydBGvj42EKQ5mzHh8B0whD4LmJJiGu3DwZ5/FnJ++oRrQMaSD6ox2pdFM4O5jdvIRqWEzwTc6yh6RQ4OCFukhxTUQgS89GzP+sQ2D7zyHgDURgfq92HXvVUj70p9VHTpt9UNHo6Y7BcTaEu78+rcxpbgIqxqfhru3TbpIjW8h6oCCm++DZcZyDO3ZgZQl5xOFTjTdcxV2e00YWXYTCouKUJiVQt1ZjKysrFNQKWAQLA4OOpGeFIeQxYxhVwD33HkP5laWYfmS2XA9eAvHyV6Ra8Pig+ZPRaB2N0JeA7xeO56ccykqKqfCYrXicxcugSlzkuI8UUtGm3UMnWqEIaIpNS2Res+M5996B/Gv/wm/evABLLvwPGzbsR+/8M1R9CIfq0o8NDdh+oQ7u9x4cfG1OP+Ci7Bv5+uoWHsu/F1NaH3592h89AeaR0aFLd7cWIMhZ3/EmJyhXF3DY9+nAnWRCUYQpBsxfPuD+OkDv0FndytuRg0MPXXwkUkeSl2HSeWlKJw0CYFDL+Lyaz6Btvg0zCgoRFxCNjyN+5FYsYSNhOEN+vG7l3fjzsuXsHE2a3z9MeVFR6ZMR+jYbsT1dONAehlw/hWYnpiGfcdrcPc992JKYRZMSZk4a+352LLpfdx6+xdRYAxhaOO9aM+didLS+cjIXcBG6GqRIarra1FVTpeEKHxv+y4Y9m7bGpnvqAHZTI2IAQJ8G+7DL6r3wGA2Id+agFrPIO4qmovu7j5s3LYTc6eUIs0WRmZpOe49Zz3evOc7OHreInp2ypaxbvMYF4p8vb9zL1YsmafJmeKZF/6M12wliJs/FUdHB3Ee/ZMTjm60uNk4NUNwVy2+fu0GOFxO2Cz0tkmPoJsBC23cujUXYPvrv4chcyqZSfOedU5s6xlAbk6aotspbsNTncfgD5F6RvaMJ/ERfezZJYkFyOt8iErEKQXgmvld/PXB3+LyDTfBPzKKtNwCLJ4+Fd+9/6dYf+WVZA7R/Mzn97Nj5pMMMuYyUL/J1YuH98KXmUDWBfpoHG9buBy1f/0yZizKok2lbhQfUvLbkzFc+g1Vsd/H+ICyKBpH974khtDRKKAUcSCohS4RUaKqFuKa5uSlTVtxSVUIZsd+eMkw9/92B66YFo+562crzu0uvhfZ5kF4bEWorz6EKZUzpH8KG2H6NlKfPiIRHdFEY4aUuGPrRCf1pMjeRSuWwt+8VY0kLi0dZy8vgjE+EX3+BPhm/BBHDm/GswNuBPf/A9NLC+nSUQ5pySMcKQuNNSQjCtMzY9NRN0FGpN0bAz3z4W0vYXlGI6/C+P3hfHzirPnY+Me/oNPZj5FFF2K9cSs29xZjZOdD+PRj1apzAlJeGhJZ45iUujM43O5xzZwEnasErSfq6jGzMJlOZDvcH7yM6mAqBhp7Eaqag7MuuRJnrV6Dz2fWIT41Hhc+VKcaC7OxgKCVmJPfY+6BPhIdpBE9TW9UjtHuOnzwzsu48vzpaIksQF5+jpaPAtTa2Y0Eux3JScmKRmKpVaNsTA7NNfgYoEefwmFByp6NFbIGlcYqxypExEz0MRAkyG/dH1EjG5MzxaEn3QMF4qLH/GYu/qFD034MPQ/dSYZgojTGADQwQnUHGlfxqnwSVvNaRhZgJ6RkIKYeRrohenRmxhqR2eTirhoEkhhB/egpluFgRCIUkYWrqTyUwJzEyURU0EHZzehvzTNQmZmgXL6YTqh0djcUQMP3NlDpM6gNeIkLNso7Jsqx4MQ/OgIzlYtkD3EQwv+BIAcpLmmATjbDhxC9CwNlPyiDZHkjPYukc6/C0InXMPOHL+PwNy/FjAfexom7zkHIbsD8B7YjYGFHWZuiEGH8oM4EOsXVBIc2Uq1gLBYE7qfWq/v+JxhZDiI9u5ixD7EeEZ8rCPeIk+kOhV1RZaIWpCPiF8t9UYR0CHjHzMas5BsTpv1tMzKuvwNT/rEdwyfeRvZ5t6J//weo+un7MIpblV2E6T94H7tuPxsvXz9PqQudGh/3kPwCinIyQGFNAYWdqLss14898Rw2vvkWFs8qw7qLLkbwb7cz4qFmFqAx9Hu8vCCWpGIRMiJZYukQ2TESYjpNQPYnvob2v/4aZb95Asa0IiIhiOqbVmHGH9/CUPsJJJZWofrxXyJctx/9Tge2VlyJ3MI8xNvjkZOdg5LJk1BIwbbS4RFZ1CkoA/kw0AY3AWiDNGBo1IXH/vEvHNm7CwuqpqKmsQXxVEnXL85DcNsTCNLUCF7MSuuTTUOaIgjTAqSsvgnpZ62DOTEDo1TiDb/7FkOwCKoefAOjx3YhYfmlOHHzcgyTZY9e8CX0Ob1ITkzGjBnTGE53oInq8vbbbkFmSipNGZHHdmRezmSlrLJ/Hzm4sNsZCTj8CCRbYLccZy/nwuPx02lKEikkswq70YD7vWhjYFpbU489b78DO+9Ut7XBagZutdUi4hkhSxUjJSkNlsqlGHzlt3Q7xXr5KXuMgmW6LGSGiV6+1xPGMI/eq+/Ckb5BpGRkoqpqGgYHB9De2oJrb7oGZVnZRMQomv96N8ouvw3B/NkcHOuJ2mp9YAaLJv8TgYEYjrgO7mYEVghjSjyMCSmoae5GWWE2Ig3VsG6hBvNx8FPnwHpgO9wX3gxD8TQMDLvQ2taOx//2CGbNqiJF2zFvfhXKX/oxgiGyqqhSUiziGILZZIXPF8Lg8ADc134Hr+w6SvnNxex5lClq1Z7eXswP1qOhvxeTFl+MhIWr8PXNdXjrwllIstlx/KEvI9B2FDmrLoNj19uo+s5r0e5rIIZtyoY/wBJvQs0jt5FrSGUjyeIN+CM2RmPbDx3D0tn0XN/5F8xDXfDAgkA8DVZPKztK5RDwU4bYYcrL1uEw4oivii//FEK60REPBhwO/PAHP+VAp+KNje/hZ7ffAM+DX4Gb4ZHr7E/jr3taUU52m1E1g+6/GT0DPTi4bw/u/cJnkZeWhlq3H7MGnoUndRZCtjjYAp1i7BBXeqWikjqiVBsDoV5U/gSC1M4Wi40KBXj9nXdIebcrYtn2CiNMme2ht0zVLT6jDMJPrIUqZsKalAW8+TcYiP0PZlyGlSuX4NvHdyrshOlKmIipYks8rimYAi9tXF1zE7Zu343qo8eQnV9I5zULyanp6O/rwxOP/AuvPPNnBGwJuPD5jXj/ioX0f/7JToXQEUnFvvZhfOb8S5GTkABLUq4SDQHfcC/sKTmnDFAG3ENqx8XFIVnEiL83btmBVcuXCE+eVCgjo24kb3lJ2SQD4w8aJMqaH35WdnzOesytKMEv6/bSCSsQ24rWUQdaPB6xQkQe43qG3/T5+E+USgj3lS2Cj4gaGHRg977dWL1kCRIS4tHR1ISkxES8dOwofvb5X+PuP9+Dv375Ptz8ucsx+6xzETIFUZCahPycMk2li+YWkM4qC6pRUVf3Ynrk9/5jtZgxjXESYUybjpkCHaiSDu7Yjjjam6llk/Cnhr30f8VTEYVvYkCsxS9WGvD5yXkYHHXCGh+PnQNdjFW9KO4J4CJS1jSwGxH/ENC/BeEZP6bVGEH15nfgTcvFzMpp7LNovwhGh52kmBn73Db4d72MzX94ELfddy+WnH8BmSesVL82IPmrUU0GJgPwUxc4eaQkxTNVG5A2MBmPuF9jHso4IMbIcXiy8RA1XhA2mwV9r21E0oUXsph4G1rn5NzzwX58+ZrrSPFRmOp+QSSLU0pPhFzAP6xLyxum7Ppnfwv+SAIH1c+Az4Y4O2Nw1RfxF1kzqd7Y2Ihb12/AfFJ7w6c3YNmqFbyvDUz6ery2BsUlpbCzT3rfY8/awWoDdC4FK2KjxkCxgtzVC2hzlnsiQwhQsYjEtu0+jjsvlXiNdqfmQWLJixf/vAXZDMmqJsWhttGBo20DuPW2xQrrej0uhh/HBkswkrEAS+bOYSqVldGCY7t3oWrefMmlIY7/VOtjXBXBB9v3YNkKxu9KFPS+aWcBmZglinhfKMsa/IHoVG0scFAyViknE6cmHtKY/BdQndz5Y6Smywy92EEmqMxhHN9dgw92dCAlLoLFM3IwxPBmwZpS2s8wHm9eicvPX4XAnueQkm/B7nYj5lSWwZCQA78xCUGaDAv/HdrxPmYtIrXU8AysbxeWL188NhCdOjroUYDk15Plt8HDWFFjGWaQxOgABHuqAP9HRVpBtAreI37M9GC2/QL5GTbigxSQmWg2pDBDTeoe9mLHQDZmrvgkkpOtGNz1L7zX6MVgvxs5FVUI9XeiPyUR5ZlJWDc5QA1aiEhcDoJx+WQOg3pwp0AoGe2PfgicHJTci0YfUfYVMAx7vWRLnfTsV7SgDvI79n4s6OlCuM62DkwZ+Rc7xQbItv9sX4DLzl6JOE8jQqO9aBxIhzsnFQfq6pC6bxsmOfqwt7oeS9IZY5cXIViUjTmX3EGZC+PsFStw4OpafPctO7703e/BtOhm1Y6Arh1FPpUosX8yNSZOuwxS7guofn9YWKxXdCaQe/rgT54Fy7xmrUFquxSrTBG7aCNHMXJiN1LzqdkCAxInwdHQiZrCWzBr7kxVXg5ps5t+5bfvvB033HYXfvXZ9bjnV//AnDVnw2IlD7F+aUPySiQsINcCsQMTMPQPD48NTu+kgH4WiO38eIjNNxZqMJ+eV5Xlua+tCZNykrB10zuYX5mFcOFaevknWSi2Humk1m8pK9pWU/3qN89yyOyIfi2gysT8lvMpM16qkphgVUDPrANz8p9YvDDavn8Dwl4nQnS0A146yPROhEdFfkWrigkx8bdcG5Uwa52M0GVjGEtbGs/I4CYUXPVZdluoYlSTV1TAGqtJ3mj7sf3Qr2ORLdenIHfMxonqj8ZvsTBWieqYKFmg+YdXwuh2E1NBNcPtpQeiYY03OaggwxfJKxG3ROJyQz1gVyERO8vBGulbUp0inJ0Jw+gQZt//CoLxycwr7ShFzzalX8J6E/dJ4EyD0/5G4dRBnSyg+Jun2p98Ck13n4+Q08mB0Pek/+WjZxA2ksqMuMMRH+kg6VJEphnYPbpjMiglBwxiNZPB+7Trpb/ZBGRNxUhqPlwRKw585WwOXhuMapP1CP/Edl5AUSR6xIL0X5e3UwZ2akaNl+V/+8PfRcs31yPc38ygQFaJEIs8BwJedlIOmQCKsjArN5hZbVCb3FEzKzLFQBctQmqGogFtMM6KoRd+jmmf/iasvY0wDLTwnhsHvrQE+763QTngmkI6tfMfB2SAMazICnRZi94caTiMjr/cQ3ZjI0YrZalf8E1s2IgSUkGmFbx0lsVz9gW1qQX6aAFhO44zFJKoguhRyGCg6ucgjWZU/fJfMOVOJm1DdAis2HfPWrYXxoy7/o7AYDu8A63ofPn3KPvkrxE/hx6N6tFJ0Ps4EeiUPEkxQaMMLgZe3FoN24YfIkh2k3lCa24VKzUgGPYodpKnfdKISJ7BpCkGoaSAkkaZPJFO0AkO+Kku0mm8H9+GCAflG2pDz9uPo/2FBzH3+68hcfpyJFCtJ0xdgLSpK+B1BbDpfcZfRJTITSzl9Gt9ELGHns7enExg0ik3iycX4FcPPYmNpVfTlpjJig3MbpFes+FhnjX2E2rIlIPO36oOGZCJedlEkLKVfcOXyV5mhBw96H/9YbT981E43n0ZkaQ8ktYFf80HCDKaOPi1i/DqXZcj8MnfY/ktdyjWF4SpzkYVg8DJPmsgv2PTtJz64OSpRsxA5y9YgPzSYjz6yD/wyy7an8QiZiHrmcwMIC1qIGr+Qz0WZwdYTB4DBOluybgksE2/5GayqBVZl34Ko3E00tml8Lf2YGT3Gyj58eMoWns5RuoPYNbd/8K+L6/CEX8aY8Sb0NTeoZYd7d17CH2DQ/D7qaTYnk49OeRaP2LTBJjCHkRB3WS6niEpMR42quDSshI4aaee802C7foH1ABEZYcDtFdkUVn0o3kFQkGqdHmiSiqFJpXDxTy5d/wYzk1PY8FvX0CoqwXm8hmY8/cdqPnFD+AZaEPr77+DzXdfh41lV6B72nnIyMhBUUEJRsm+m7dsQ4BB74maOngZD6qHMtFBfBiMRdnjQalkysnLb27G9q3bUJGSAGtqJppaa5CTnoyldY8jMEoZCxpgEfmiEysLwBSupFGyXcmfN9FEfBWVX/sVjt3KMMRDF8uWhYq/vIma738dZTd+Die+92kcCplwdMo65BUUIjkpERmZWRgc6sfk/GyctXIpucOq6pTVFOpxGdv6KDCQvEQ2o1W3F76+UYxaAsjPL+CgojaB/w+dqMOxE8fRuv8w5SSAmsZWSFB7UyEVeutBNTPFWAWR1FyYHZ0IcoBKQzJv+hVfQcfjv+K1jwMPqgWE5rANoZxy9DfUofe6O1EzMICklHRMnz4d3d3daG5qwBc/cxNsPTVInb5CaUWlpOQQOlAUTGLgo+OT9FhQFA35PZGGbfsweWka7Y+EgxXSRcqRCH4E72zfhbMXL4TD7UFfdx8ee+gRVORnYtTtw9FjR/CNO2/D4K9uRYh2Kv2cT2C04QiCA/2I9DXCR1fLzFBHLV0Q2aWWFAr73CHs7Hehes0GFBaVIpFUKikpQ2dXOwZco/jaLTch3haH7o1/QyLZ3Fa+CJaiShoHq+p4rEyFTRNTz+AadUTs8Ylq8N3NNUjPyIMlORUSk7pdI0hi6B/sbYEhPgWB9GIMOB1oqG/Em8+/gqwkC5p6HYhLTsBV7a+QVehmJabDSnnMOOcK9Lz0sJqcJY2II6N66OHgYJ1XfQOv769BeUUlKqZWwsPByJxmbqEZC1evx5SsAkqqF53P/ByZs1ai4cn7gYwCTP/SH2Exy9ImeVykgQxOLSKJDnRMeVhMdniP7Kcz60JWIamVlIQDFFQzPdHEl/8A01O/hHnTizC99jDsf/oacrLTMG/OTFx1ywa0uQMoKymEZ3QE9w2VwjDvMhgdTvg9TnS98hhZNAK7PQlmSyIHGMC+jj48mrsWO5p6MGlyCWbMnY3+wQHsfvtp3DArGb37D8E/0I1ZlMFeUrXwqrtgzSvFrNsfVJO1/trtaHru12PUkkPY0EvTmXXxb7HpYDuRq7GlIRjyEpfCfMDbO3Zi3bLl8G5/FfbGI4yd3GpSVTx2NT9Jd4iCh5HZK2FYdQUGhj3o6evG73/xByxdMkctH/jcTdfBff+1tE00AfQTZTLH4RiE/+rv4skdh5CTl4cZs2UOhOFMby+atz6NGVlBTJm5ipySjKlnXY6m/nakGIcwufR8Ujuilka2v/1XFFzwZQ5G5FljP1229lIkfvbn59EXVw4ndcXe339aUx59oy4kWa2w0FAa3/wHAoVTYS6cjPDml2BxOekWyZw9FQVtlUSxfzXnY0GcDTM+8UW4yV5Hj9Viy5btGB52oLO1GW7K0ucG36L99qKhZxC/CU7HynPOp/lIxYLFi9DV2Ymd2zZj6uL5uGbJcmQyVrM0v4IhXxJsOcXwjjYi3HcQeavup2nR2Ou0GeMJoKa+FlMrppANLTDd/IUvfTc3PRXm9+m/1R8iGmhggxyImQa4txPG8zcgkmKFsaublUsoEUJv5VqsueoafLd6G0b8PqysqMKsGVNRWlGGbTv2onewD7850I6lF1yNf/YmY8W5F2D6zNnIyc1BV3cX+nu68LU7voTNzgiWFE+G2dWKSOthWIK9GKEH2U1kJaYXIDFr5pjMhKhElE8ahW07dsDt8yA3W3vmLPmyMjLhoa07XF0Hg3frqxGry6FYhyqSWOZZtBevA8suQmRkBJFDm2F19mJf1ixMu/AyHBkZwsv9LaoBUet2aryvVi6Gz+VGGxHgZFjz5LMvwma2wh4fh7nz5qOrqxPdbR1IoydzA3/fufcoPrVoChakJmLrM1+CN2MeGixZmFdYgtnF05EQlwDInL0gU+JEakRtiBqIfLFxdX3g4EHMnTUbIyPD6BocQUlxHgwBxiDG956GgS4LTby45KLlOUjKk1COAxVzdmjWeiqN6fhx9Q5GwyZtmQYrNdNgrs+ahM39bRiisfjCpNlKUWzctBnxcYnUoi4M9Pehq70Fn99wGR69+27c9chT+MXBE1ibm4IsiwGPfOdTeJn1J85fi3sLk7AyPwcJNDdiX4VLxB0aP7evU1JA7G0LtWoqDXt8nJgp6X/U8zj6zmuYGRig0HFA7JisYzfwvC1tJpasOw+7ezqwy9WNi3Iq0EWtd8DRx4ZZuSgW0UwUcB/LyCOghalZOCttEpzDTjS0tCE3PQNZ6SnkArpgnlF84dbvYWpgGxqv/Cl+ftlc/OAuhkaUrWs3nEVlY0VF8VQkJCQrbhAzIT6sePkKxB5GBybtylFdW4vJU6ao6QqVhWmnuFTd3b3I3/sK4xE/hskKbVVnY7p4+PX7WZmJsVMIdpMNVg5iZlo+RihvB+mty8N3mQnzkdpDZMUrM0oxd2oVOwSM+Lxoa6hHU00N1px3Ljra2+nZkFVo66rr61FQmAxPwiSsnr0EV15zNe78wnpkZU+i6yXz9VKFRildvY+Hnfv2YsH8RaSraEttUMJy2sDEqxWQQJOnf734Jq5bvw5bOptw1DfEdBNvSYBpUViUReFTqOGmpWbjeH8Xjo5QnbML3R/sxz3XXQ8bNazt4D3w55xN6rsQyr1IreW454ar8KNHnoCXRjuBnv4glUgi2WfroA8FdgOuXLkSv71uBj5wleDb3/8OvR/x3KNrr6ISpg9O2G/Ljn1Ytmz8oOSCrKtmqQSiXr4iIws/8JZMTefAnpyklqqpN1PkPpuQyRU1E8syk2xJaGdHg9uP4ZYrLiUlOmBueJgZqV2N8cQ38xI5/jn3w09z0UG2SaMtiyNFDHSHXCOjsHGQTrJpAonz629/HZs2b8VZ667CqlWrsGz1Sk2e2JZoRemftP3+tt1YtWIRJSE6GII+MDWGsamBWBC+pme2pfo4uhOZiaq/lS5U+tKFMGVla41wgCGyYsuBE7h+7jIU52VzQA/B7O1jWXGe6Q7wvoQyEuaxJYRsZfCUf5ZpBrzy3N9xyZU0JbyW5UCCTFlA6hgexh03fgFe9yAuvu5KrFu/HgV5ubyvyZQ8dnqH0cZqeQhIiB2MgFBSrk9ZD69A9eJkRh9tyrtDrRii32i2WjgcUoxUMLOhxk17cfd1N7BR6sjtP8Brb9ViwSLGUoWprECm3SSnDIx1sePC6O/tdWD55V9gtDxDvaPUVl+D0qrZSlkxkxqAzChLBy0mK0vEAOvYe+go5lI7C4wflJylnFIwQUVLbZRjIDI3xpo0Fzw/emg74rPSVZgv8VB+fwirZk5HpOddmIer8f4/3kN99wiGaMMuWDCFxtaFvBWTkZok78DIkLT69hx1oSnrWly0ZhFZy0qzEcDubduwaOky3pVwR1ft0idNYUjffHTnOnoHUUwbJTDRoMih2lnK6SsEdVAzwfrAlKqV21rmbTXH6cg24XOr18FuoZY88Rvyv2Qn6el2/foXb6MwLRUp9ggCvlGUFuRiylkFskqf9YQx5E3EppGlOH81Y6zRBlitafCZExEw0viSOnWH9qKyapZ6/q3sl7TMjvZ098CSmIQURhFaX07e089qUFJKKCZXEz0z00ZNKTOSp3khj3i0G9ofd88BJDu2srOknqqMFVGWwuLl//4AFmUZMacsGd/61wk8/usLFda3d+Qgbfp6TC5IQ1zPqxg80YHe3hBKL74MBksyvJY0yixNTmMtisun0jeVVYwR9eSzsLSECkzrw0SDUuynBqySCBMMTDJKR2iZlLjJtYDwvVZYGDOC91/6Dc4qD9FtEqFmXlEYLCvvDH3jO69jdXk2cjIsmH/xDDxRPw2XXnQlHAE3Ouv3or3Hj9CUUg7Ej6sMteja24zcC65F2JgMn9HOtugmbd8MU1waZjK0UXVLq1J/9BDQFYWAfqYfxb/sjzsQ4JCZmT9ldpmRuxqMZJSxRGmlIFqFMsYy6H37dmJ2+F2kpMmrRtqzaMUKMlDhP9bzVOsSXLZ2FcKHX8BuYxZaZYaKzm9vax2SMpNhq6zEjbZ6JFXMo+OdgR0n+jCHBlchNEykkSt0OG1QarxihjQ7pha3CQdJ+6N+P/NqmfUBnQbSSEylAjolZdWM+ejvEG8RLRjtBPN1OILozroO08onw3Hwabz1wk4U2y2YZA4pD3975ULEV07HjMZN+CC+FIUlZShFIoqK87HzW+tQ60vHV/62USo7pV/6+SS1iGj5rQbF36SY3Dvt6aZAbCX6vYmu9QZFRTe//yCmZY0qT+G5o0asWX874q2AdXAfmhsN8JXMwOGRFjS//rpaiJafZMeMQ7vwa1MyfnJFNvpybkJhQQGG+vux5esLkG41I8M0gul/6Kcmjs4uR/ulUYvX7I56VqZWMKhbY3nUwNQVQQr8O6B72Fo5A9X2ZuxsbsUdN30ScQYvIu4BuOhLBuLyYQ/347URA7IZDA5MmwH7o3/G4dnL8Jm0wzDNuw82O6N4eh+DQ0NYvXI1nD19+NGqOCzK7EHZH51kOJFlNkPKSLArP+QpT1jYNWbAAgrZ8sh2bJQxlJM0lSEmbTyMzy+geeEsy1vOVjq5ualwDLZBzJnX40JCsJkd8MHqHcED1YX40pXXjbUlHZPphK/cegM+d+e3seuF36OKnr63eC7WrFmutcGQSVGMrdBrGms3dlACp71UpYOeYSLQWTAW9EGOP7c1N6OygIbdN4CHH/4rrr1kOVKNbmw53IFFl39trB79LAa6vbMPh6qrce7KRRL/UobCMMui9oiZAyDzsWr1KlpMH9RgY+oyDIyM8HySMnKtZ9BBvzce9HwTDUo/BCwy1+9j/EYn2Boexju76rHknIvGNG5seycxH03nKDSnQQtf5L7QS2ycXk7OsYfARy49l4x6Bz8KJJ8ud3qZsQGyY86OOnQyopb5D+ElBiTMQOxL1nGd0zso7+4JzSSjki1Ji95XiiN6fRor6g/XdVA3lOqUQ06nkvwkqN6c4d6pIHZPuVXM767eh4FnfoKIX+b9JYU32SmZ1/A4R7UH69JJ8Rv0fvEkD0C0Vx3k0AaiEMNrsVv8SyqSmjTLUh8sdNh5kjuCWLGvmvjTHDBcsiRQ6TAGFO8qYqDissSh7LO/QEL5QtZKDpG2FbewXVUwmiSiQOJJH6ReHaE6TISPD8ORzgDjQWeI2Pv69SlEU5V/HIIpz4VwhvsyDIUf/gv2taHtz3fD5h5Vj85ksYFWhmKjFJu483TgnSMK2co5F02uzD2RJvjjlayyUGtEeUMQpeoQosi7D4I46bqk89AHp/JQ70hdepqKZ8T1TJmMqb99CqG+DljibTDEJeDIfetR+umfYPD4B/ANDGPaF35IgtGnJ1FFyAVNUotIgYYybU5L2pFXrSVxInwInCldh1jixIKeHjt/dcqUjqr4Y0mZBqff42D8o6j/3b2IDNRrT6JZvc6N0gG1dFn9kmAfMJtNkC0yggw9w2q+OQgzc+iP+VRJxtfS5TARo5okJeUtNVEpBobD8nKK9FkIqsUdYhyixJQ7rMdopDQp805raGCb7Ie1KAMJKy5D7kU3q1jGMDwEo43BlFXWSAu9ySDt1Tjx0P9g2pcZqBVUSjNandppDPS2BD6KQP8ujCfcGNFOaehDJCn2t3CcidLS8MgPYWg8SHUnb+z4YKaqEWYOeIZUg+IzyTyeoF4Qa6QO1IM9kaCQe0TdZ2tskrUqQstTCU0NaU1qhBRdG6HqjIjuk3t0WWRuXsYlZcysJxAIsH2zen4lxArImb9lV5GQ3YZpD2+Cv/U4vJ3NaH7ld4A9BXO/9leE4xNEMdIAm9Cx8VXkrLpA2dH+V3+H3q0vkuHYBzJZ4uyLUHnj95jXr/H4GeC/RTydaAJCOGJFS4i9IcRSIKoqNj0GBIGb3tuK7s1vIli3ByGPm8gbVkiMT82FvaBMLWQJyxusrI/oYr0y0cOAM6QdvuFhBKg2xXzJvIrWF0oJrbfs9qKmhYRAvC8IkL4IsxlIdLFjYFuSbpYnscSuzIHKkhORtJDarELeWQsj57zLUfXEDpT8/mX4yVDB9v2ofvg7aNn0JGZ85TeY/oWfIpycgQO//DLVIVUe/dvenU8j0NkAX2s1HEMj8KRNR+WPNyFvzSfh3vE69t4xD/u+uAr//CKDZfZrIjxJ2vjj34HxZU5K2kSOiA5KT59Z2l568XVUn6hFY301vvLlL8P29h+JkBpypE8NxGJLgD0ti7QIwt3dTmKQMORceRNLVgRKYCALe+R1VblW6o6qULqjiCK/o52WNkUFKYkUh0SkkUyhCC394W+ZpiSVlJSXfu0BhOaeqwhsHB3EsS9eAYPZhum/fgphewLzBdUanQMP3Y/Zt9zNYN6Kfd++GJmzzkHptXeRIYLY+53LMf9rDxFJARz86S1ksDBGAj7UD4Ww5nsPoWT6AvZd8yonIoj0eTzu/hOItWcCp016C2gNCTKiHVH3tPuxnaira8L7W3egrr4ezSdq0NfdgelTy3HXF2+C7+lfwOAdZS4PZUwGJY1TvVB1RdQKR4LMcBDRPkqMKUJnQDIJp9OuyesHKgvTTrYZ7bwIGR0Q3lB2UO3RQYmUx4VFX/ktrLOXMq4IUno9cNfXoOGfv4YxqQDT7n0AJkcvjnzri6h84FGY3Q40vvEP9G99GTZLIiru+DHsFfPJeAdQ/buv074lIeQcgIMeaVOvCxlX34uaQQcy0jORkZmGosJCpKWlISUpEXFxNvXGj/bKhNZvve8TEU6//5/ASUdEJ5CAYnVB4Idzimi0F998Fy3NLTiwfz+O7t+LT9x4A6qPH0FpdiYmTZ2BmYYOGA+8RoR6YQ6LE0C7J04HCaVsFNWXgBoEz2L/5ImEelbL9pWBVw4Ir8k4ZpE22ZuE9+SxTCijGMU/ehxm6efoMI7ddR1CiamY/sC/eN+H3hf+if4X/gJT1SwUXixbcJnQ9/4L6D+4D/MffQ/+piOwZhfBakuB49g+OGv2o/fNf8BDZmj1B5Fx0ZfxTmMX0tPSkZ6aBqvFpF4zyc7KUW/bO4ec7FsIdtrKjPQUpmchK4sOTryd+TRGPE1S/kNi6XCK9/hxQBFxjMAGvPb2++jq7kdbWzPqGxuxdv5cHDi0H+VTpsHj82J4cABGlwM3fP4z8D33cxidbUS8G55hSqAQTdWiHRyNWnHHRhQxZU80UZNjnpkQjo5A1f2vwJeSjOCwj4gxYGT3awjmVCDZbkH1gw9g2k8fRaTuEI7ffwfsc9di8m3fgdE7hH1fWA+7ywXEJWPq316nKvZh9MAhePob0f/iQ2plRBcZIumCG/D6iSHYEhOQmppKKbTwsCIvLwdxScno6x9A2O/HkGMQVitw/jlnIzczA3F2uyKQ9NfN+6LyZfWgpJ1Jhf4ncBrRlCYkP6oTG5WrsaZ0ehF5YxJIKehzDKO2sQF+jw9bPvgAvZS84pxsTJ5cgqbWVpqHCIad/XD2DiI3KwE3fPJaDD9yD0x0XOiXUGJJDInZpC0JZFm1Wi5Mt1xm4c0GOyVQHsUxh6wH5T31LyWTBHwSXv5u+s299AhrYKIU+109rJT5lCcqEkseiFiQsPRClHztfmXPBt98ER0P/wJequs2Oh5J627Cuw4fTHT309Iy1GI8s9mIwrwCpKSnobu7B37aM9eIEyNOJ6685HyUTJoEk80KiyzWG0cPwY+OI8Gw7L0mC3SF/U6VOy3vvwMGP92ziNsHS9CN0Ai9OWMYLrcf8QU5sNIVFgTKyuDRvkHEs7n44vwxjlFtSed4kmdV4mo7R92op41Lovv8r389A//gKAmVSv2fjdrjdTBYbGhpbUKQXuOy89ZicQYH8vrv4Ve8wxiLJ3nglDB/LVwHNyH/uq9iYPOz8DaJg2NQb8mIuyn51NwW+yQOibz0rGZGxpBlIlNImjAB87CM9E+IKSa13c3rpRdhh4FjNBuQnplNx8mmnKLc3Dzk5ORRonrhdbkxQtvc1dyEKy+/FNMrKuBvPgzrUD08nhAGdr2Cad97UTlRaq27RJkKJ7p20Eik40yd5ZLtaK8WquR/Cwy+9v6Ii51rbh7EjHXz6VHZKE0yOHnYHIB7mJzaN4zhSBqyp+SxPa0zYk8aOrtwggQ6e+FC6vQ4+PdvhXHuUjoJfqoPSpfXh9aWFiQlJeGFF15CT3MbCjJSUTq5CAcPHERcagYOHjqAtPRUXLrhWmRtfxqm+p1q0BIChG3xyLvoUxghl7uO7kTKigvRt+1lmAe6addkZkXri8R+atU0f2rrOihl4kmScGJ36WzB76PqG/HCPXslDicW02aF6EzkwhoXByudh3SqtwI6FsNOBwYHB9HS1oL+vm4MJCZi0bpLsKiiEkuyU5EgLErGpuLGoZ9eD1NGCXxDvUhMTsWktTeh5uU/Y8bnfoagNUHRRi0WE5eZeBOCnUlFqiW8Uvc4mCg/vcdwpL+tA/FEXDylI+gehm/US1thhjXRjoDEPySktvmOEW/t2K1ebC3MzCHnh+F79XFYu44hYE2D8cIbESJyTL2NCBzfC9uGr6o1+cLZLr8bHZ2dNNBJeO3l11HPUCGfhrukZBJ27ttPpOXgwJEjyCvMx+03X4/hh79HT6+VSBfpk0CZtkjsBVnTllUMF4Nli6MLodF+3mdcZ4jjcGQjJ3FwfOrFBx/DCofbi6HJC3EgpRK9Dicy6CjYbHaY6FDkFhRiCiXH5XaRWE64PB601h1FqmMf1l52AbyZZfBZsnHUZcQ+9mHU6UevLRlPLCxHcbK83R/C8DHa9PeeRflV38CxP30RBes+BX9HPXIWnI+2gzsYbvRhqG4/5vzwjQlIchJoppRPZjCa8Og7+/GZC+YpvKmdPkjQqLxqf2nSBBA+vAvGkqmyOIwxKTnUaKUqM1OPB7F970Esnj2NCI9DxMcg+nV6a8O9aqmjSdZwChfxn1IJwuERuuFEtvyW98+9yVmw3PpNyOZ6oaABXhKyt7+LWsmCHbv2YPsHu2jIUzG5MA/H62rVPF5nzyCy8lLxmfOWw/HwvVTflF5aOCNtmmzsozEg/4TNKrj2M1gPs20/CdXnGEVfzhS0VazCidZ2ZJJQ8jq3kXGarIoqLSuDl1pAbJOHzNTX0YqGt55Ac2c/suKtVI8pOO+Ss5FWPBMZ+eVIyyrCK13tOGZMo4kArp+UjZkZGWQUNq/0tElJiqd6F5ydjcjOy1ULeyMFVejZ/BwmX3Mv82hyJJKjqe8Y4G8H7eon7/o1trVb8OB3rsL9f3wHLb2jlP4M/Pjza3HhnGKW1fwLaqKxjZwUx0rqkdoGWOmylhbksWMMgJsOw3xwO3vohiFAL4gGWVZAqpeuqKYkEKU+k9a1zjF4VupL7JRUKTqK533OIOZmJcG3/vOIZE9CIGRUa+uGGPvIawWNjW147dU36JFZkJeTARc9vd4hxkm0izNmTMFa+wgCmx5nG/TMaJuEK2UPKdln1uGli45M1FWehbqWbhRXlCMpMUVtmJOWkY4plZXKpjmGHHAMO9Df1YF9e/bg+1+8DjnFJXDRFpdXVuBofTVSu2uRlpqJpNwymPMmo6W9jXXRIQq5gdEexBn61KuBxsqbKP0i4QKKJOowsV9yVk83xtFnIjhJRDIdcXm8+hj++ujTaAsyHiwox1++cRllSWaJWCdVuSEYDNDBMuOdbVuxZOZspCYnifjBt/s9WPuaZJ0P66KKIzeHsifDNmc5vUSHWrmJjU/BNLkQASLA6hmlFFISqFJDjhG62LIJghBPJrCEoEH0mNKxJ2cWJs+dh6klkylpNrR7R5BFCZDND/xs10kp6enpYrjgw1P/fEYhOpeu9gfsn7zb3N7UiD/+6hcI/OObMPR14nDnCEKXfQFPvPoO5i1cjszsbHJ9hHFVBsorpiiEOChRwhRO5xCObdmJz9x2M9LyJ+FfTV24hioyxR5CEWMrT5hufOt+JDS/jjSO1e8lMxHzwZQSOChWfmqZOAbSzt4aVFRcAqQU0yamKunRbY+gX9kw+XkGgsleb7IX7erlK5RjpZVkkdPsl9TLuJVMIAy66YPNMNgS6T2SaLKLa6C3HabjVJE+DxsTO0JE082WSWBZFCbrRUQfiNoLWONhWXsVwu01CLa3UwLpfU5dAP+et2GTyV9Kh0wnST2OuAxsTZ+JaQvmoaggXw3mD3UH0eUnYcW95xAl9kzknytzp6LQnggfnQqZSHaMjKCR4UOCPR5PPPsc9uw/hBHPCPqPn0D/QA+JmYdV516EgmKqDnJgXFwCCVWu1kU6BofUojWR1m07tiMjIYR7vvFNZKUlw0GG2zfEOHGoGxdUTiUDynhdGNzyc9rBBEpYMZ2RGhwfjYOdUp+Qlok+bz+WTT8XcUSeOeJBXM4imhAiM8b9E6QHPUMw2Wnf+U/unE4IjphpvQMD2LF7J6ZXTac33YKU1BQsnLdAmRwdpKxjqB97Dx1HJkOPqvISEo8qUoi296XnsShRXsKkyFMyJL4R6RJdK6pPNctrUXeyzCpCmyVut+xObVhzOYxvP8bfmno0kjP77dnYkTgZC5YsQVaWtqzqr41H0BWgemVlVLCqTjXtybO8XZlrS0CG2Y4jtJUyebg8NQ8rMgrgFgIGGKwy7DhaXaumjro7OtQraYNUqx6vH6UlpQxP7HA4+Nvjhts1irrqGux/6w0snpSKlIoV+Cqly5Sfg5A5Ajsl/POv7cQ9a6pQTE+5d9gFd/WTMKbl4d0uH6rthXijrh8rZ83EpXnpmJpkR1pColKJKfSEQ75R4sULc0J6dCQyJuoT2n/ZRloRSpKj7n4s6ESUs2gBOetp8ltLo8POAP5gTT1mTJuKjNRkuTuWZyy4lupb2zphP7EHmQGqPylJwknsoWYnSAyZrVf2STkZ5E7lZrM4pbI3owx7jJlYsmQ+0lNTiewQnmo9hkHav8lxyUijythPT8pglu2+RHJlLj4GWE0GA9s1mZNwhF7hodEBqit6gjxK6HFumDSLzbI9PyWd5Vva2ui0tMBGTSQufW/fABrrazF7+lSsWLoQyXTVbVZ5IcaA0f5BfO/r30XF52/FEGOwu01t+NSt38Kiu76A9UvORjbL//R/bsamQ24Y7SaUzMmHu2oaUqsWYFFeKaanJcBIB2oBCSizHTJ95abHmZmWxn4LwnkQNwKKGGJvo4QQiL0WGD+tdZJYBtQ1NqJvaBRz50yjgyWElbI6wXjN47QZEeUB8kb9sSMoba9WqkCCHQO5SM1K8FoIJjFSS+pUHDcnY8XC+ep9yRES8bm2E3AyD2lCCCPZYsVaxjIvd9RgeXYxmkcHUZ6ahfe6G9j7qMGmKOrukD4AedNBZklkjlFWZUt1gf11+Oyq8xispzFN3nEhw7NPLqr06sOHseupv+NzP/4ZrJY4xa01J45ihNI4b9ky5VmO9Lbi8d/8Gmuu/RQKMtPxbPsQLp07E66eduzZtReNtW1486VXGRJYcfGNt5L5Qrhk7WwkMxQKDzYJr8GWMxNGkTCl2qXDMQRQnqQQ6cwSNhFQm2PPoaOMZ1NQNrmYDozg9yRZYq8FTp97VJQlunkSkfe4/Tj27utY4O+kDrdgn30S2s1xOHfZIjWY3oAHr3XWYljiKXZWiC79k0ldmfOlQ66kmDKDdKsd0+LTWTE9ITbQODyIZAblh4c7Wc7CNmXGg5JM8MIPhr1o3H0I081JuHDlSuRmk9PZW2NwBGiiE+R3IFL+OfgtCeR+UpBqVLzDl3/9HTgZZnzuq98g07FP7I+8qyMTuHE8nnjin7jo/LWw0Vbu3LJJ2cHk4mno94fRyPHW7dmFn93xRSSz4+vPXYPP3X0H8osZDrF/MtchWkgngpzFr9MhNv0jgVK7ZfduxoqVyMig1JLo4wmk/RamFa1B00VmPfloZjzEGFjtysAg1IPEOCucAT9eo+S4TaJfRW2yMfZRjK+6UItKxUGVayKNndOcDqlLHr2ACDFjcnI6fJSUIXpleVSBO5w9JEoEXcfqYe8exWUrljOQn6xKqVmOpkdhdlJCqYr8KbPovVQqF9gqgXfPJgRLb0LQXMAW/Kof3lEnnn/0jzCkZOG6Gz9FyaTNESRHEUr0Y3RoCAFKqi0tB4PKLhuQQr1tYXfra6tx7xe+hJSwA9+6dT5uf+gobrrxSmz47O2wUJoFjBKsyTjlr6qbF2QUuRaE66pQJ4acnSOj2H/4KObNm4uEODsLCrE09RoL4wkoIGmnPU+bKON4GGUA+8TWjUibXgyPy6cQHR8XR2SxGv4Z6WyD8widhnXnIEBxk3UfAsKleu3SnNBXykqahwNxHqrFstJpWDJvNp0TViQBfsebMA1t17hbysjgVH3CGKyAMZusplLxomIa2jwkIFh0KZA6V82JipqW9J1bNtNt3oZ77vumalfUr9otkvXIg9lOOjd5JWVw0w7LNi3J9Kpdbi8SqPorJ1ciMz4eF116BWbNno2GtmZccdVlwvt0hnyYOWtGlBnkoDRQm0iXhGgK0bxX29CAzu5eLFy4gLGoJp3j8X0mQo2lE2kMw2hQJvByJgRFWK2wqoQdae/vwwcdDUjMZpzjdtPdle35TAjKfk6MR4SbmVmVUgTiYNQvlrWwAw27DmB6cj7OXrqIrr2VfaK89u+BcfB9tZxONh0RNSKHuNdK/Upl0m2RqBhQ76uoC/nDnIqQZvgyVyCSf7HyYsX7lf4dP7wHPV3dOHvdZYwR/RhheCFzpDpy9Od4woXiAIgVOXjoIHZRnd1886fUU4CQz4WE5FQZnjSn2tUnnHREiyQeOFyNYdcI5s+fzxDiJK7HCEGIvdZBr0O/1uhEKT715R9eqgGfChOJ7hiIuBCL8tByd2Md2sw+BIXLWJeoRZk1l0rHBNpsQe3uw8gPmnHJ6lXIYnwinqRppA2Gztdg8Dmx7/X9KCtIorTFo6mrHzOWrYS/pxbm3DiqOBPaentRXJQCm0VaiYHYH+yWvGf92R8dQVZBAdbNNaCwqAwpCz+PFEqOgEiYvMnR1FiPA9t24JKrr1Jbf8fJ91GYrqtRTe3JtTQQg6AJmV3LJ17vnv2HkZyWginlFSyv2WpBvtQVS6TYax30Z4in3BNcC9EC8rBLQDqlMsR0SkD91NJPlj8zEWUqTJ5RvUxODuWTC+l1+jkAd/8I/I1duIKEkmdUakmBfwDG9ld4Ld/40QYraszrdOOnv3mXrj7tIgNms8WHhcVZ9ETpvPQ5EGZs5qbqdPoNWH9jJdS2RtJRVYWcSUxxu/kvDDve6ajAgCFbbfdYUlCopM0cHKAQJpHB4sQXFr5TKnhgaBA1B/Zi/tJllKZ4ooVjFaIpCRIciMQrpEyIbLFXe/cfRNW0KjpO2eyORiyB8fknKi9pKl3mM9V9wbXWNhP5j+3LK0B6JwTGKlJJOrX1Tktl/K93JGpwtTTJGy0bBXlM0trTrfaWqCzNV259JERCtbwJi7+HGU7nVLXcjkiVl55D3Z14blMnGlqHUd/nwXnTMjA53U4vNIyecBxKc8x4YWsLvnT7cjEeLEd1KF0gBer7k7DbPYvBeAFmM0AV22X2tcDo6iAXW2BmvBgy2WCwS+BqZ/+t8JuEgESWaA6OzU8HpfkYpX7aHJhtDCNOHd4YrgQHLc1NaGzvxiLaK3nVYjyM4ZUg17G/pfzY03mCenDLgcgj4NOBtJhwE8dxML4B+SWqL0icmxVBSV4mypyfiYPV1anGDCQCVY2A2+tG8/aHkGdyIjM3Rc2eSNekAkGIakeVFcUlpwgJPoL33m3BsXoHchMtcIw4sXR+Gd7degIzC1KxYFYxMmdmsCMy+2/C682larOgpQtmIyVeNmRww7X3CRwsWAZbeyODCB+aC2bCHbYhs/04zq5MIcETYLCReLZUZffCtINhc4r6ipOmAajmyYA1B3YjMSUNRSUVRDJ7zvGfOFED5+goFtJeKS9sAtDxF4tHAfk90b3x+QSUeWFX5I7BTfVIHlVGXDLrLqqSCpmiVgZfA3XW8D8GQhjtSW0UeKGIxLOkydSPfk+Kyi9Z4bv13ZewNKMOVkMQVrq9Gito9+nSEpE8VBKlWn6zsGNgFO9tacKJun5kxVlQnJ+EtRdPQbUjBbuGK7Fs7mwUU/0Jnv3HN+OD1CI1axN67z1EMvIRMNsx0NxA6cvFkNUKOyUwnZIUx4BssHAqSvoaUFaaDYMllTFmEschsaOFMWMccWFjH8QpEf/KimbaQbePGqTy49mr8YTQHR2ZqNCAI4/JImNQZWTBrmJ+XgtTCLXkfTstmwaSWSOiFNKQJYXGNyogVanzuFvyU7hQQ7oGmtQJSKJcyxFBc2cH/MdeQGWWVwW7RmNAvCPelg5I/ihQZWoN8g/7IlNZz9bkIr10NpbSBbeKRBs8CO7/FwPsEJ2ifkxu70SmOYz3GjuRkE/1vPxcBOiMJmXmYM++LVidlQlDVjEiHidaiPwkiwnpbdUoNjiQl5WGYWM89nYAVTNn4fprN6CjtZH8Y8EX7/gS7rjjdrbHPrI/8m88TEQ4HU5zMpT9oiqMVqPWf8pZ4UwLGXRQQjL+u18fF/SKxnOWDhOlf1he8eIO79uOSuMhIs+lgnE1BkUsXgkXUPJ3N/mx31uF81atQmZGCsMG5vM0wXtsO1osZQgUVcIw1IVDb7+F7qPHcH5VMQaGR1BotcBJt/vvTZ34QVk2DsXF80hFMTqwcnY2nu/KRnZaAeJHOtAzHET5onWYWVmFUMgL54ADjofOxSVPBZDiHcBvz/KhfMFSpN38JIKWROmk9HRCGD9eIdhpaVG8qMkpZSf0GE4OjcCxYHB6PKfUcCbETgTj88q1HkyeqQ4pEwv6bz23cG0oZMDRrU9iQWoHiScTtAE8cjQDlTOWYMncuSQUCRkOwEQP0Bh00EP1wmvMQbPTCHt3C1yMHXPTrdiSO1l5hvKhnW6qxfw62p9EK7KOVyOVtq2zfxiNi1dhVW4ShnZ+APOc2ahaeQ0yU2nbpEdEmHC9PD24+tprMNg3gFkJDmyoCGNfhxGjQSuW5HuxYvE0pH/6afW6lPbJGw1inQtx5E5KmI4DmdzT8sfm1WE8DvXfH7pt7/9tEBe8sbMPcQzSZUWXMKHEdP1UqYlmr1o8KvZ0iJLlHOxHSX4KfxMRfiecO3Zib/p8FIYdKCszwjLUi20dWchP8iB5uB1bCi9GT5wRiU89jsKzL8GS5WtEE2nMwz/C4TrzyU6EV1x6GYz+Ud4wwkuvM9ddCysD8rvWWFDdF8KUG3+BqetuVM/1SALmI0Or2qQyYWSpM8rMwuySKypFOjEE5FrWg070JEAHw5DLxd+aAR0PevopBcb9/k/hTG3GgmpLztrP6G+WE1VJCTQzUG9rOM5APFvQRAfGQ3soTyV8+Ntj/0RVaR5WLZ6BAG2WAW6YZKMo2afM3Y8DLVTJ06+jI1FF5OnOgAax4xMJkOUDsmP35z/3eQxR1d7xla+jqKgAeTnZ8LucOEQ17AuGUVlVheyMNPX6lvRaabqoTdLrVF4gGW8iNalDrNTF5tGv1bu76ioKH0UUufdRyP4o+Kg2YiG2Lf06Nk1qEYmUuG6wvZ4eZZaaNzQxxnn+xZfRUFePEfcovvPVm+Dua8GeZmDayvVITUlSCJxoLOP7piFR0piXDCMLaOW/7FCkpfMvwxflPCnQ8um40olAMqncev3j25HfsWlnymfoczqjd6TR0wuMH9T4CmJBzyt5JkKGDhPVMVF+SYtN16/H59V+yyH2y4B2BrpZCQakpKSwrSDclLT9DBOWLFnKCEZ2yKQKorAqoqlSWumJQPoa21/9WjtF05X3R8IoojFNEWwCxmQjKpQaq+PjnQX0a2GAM8/yiwqSDjA9tnAsnCl9PAgTStglxjjEmMbs96Hn4f+Bp6OVN6muOMBwIEBVIxs3MzPzBn2Bk/UrF1gcFHn9N6x0vmSSa3lrVPIFgz6mi1lief5WdCQyZdcnk8mMkDwFZpIEy5Y0C2QtnPrIrDUNs+75O8JpDNBZWj5pJvyr2SS2IS3Rk5VP+QajOJJ2xeboEqTDmfAhTBWbdzzTxYJ+b7xN09PlrBFtQoKpC9XxU0ENXbskfCzCMYsMnJRA26PfhqntOMJ+8ZxCZE5pS1tfEXRpX3qQ15zUMzj1rIrFGVwHmV+4Wb2iqxIpVVIv86l04XJ5thficFQ5ecIgDCfNyxClHCWAyAhRwSVkxdF/FCrLAlgTDMVLMPv2X/C+mfSSMWvMKlfk7SgzsJ8xU29yf/z4z4SPidLPRLyPJNxpRIsh2BmlTOXRNfTpIOkydydLBYRzQ2ys5x8/QLhul3rsr6aApFlpN2LhOaR26df5Q1YJs3ERMCKLv0lEIY68gKh3XFZraRJIWskSCMnLPyqdiTKHqD5DJ/l5SAwk92SWxygPMGXL3Ixs2LJyMNpTB5OshzFakLn2Zky68FZVVt4KFYKpUbIOE/sl80eiDbT+swvCNKqv0c5PABPiMAYmIt4YgXiOva9+/9tE0++rexN3VEoI4eTNl84X/4TggTeJsABClDQtg3RCBi5INSFA11mmruTld3mzUr1Bw6qlaeFwkTR5DVd2PZA0pR55FqlSUslEFZjGqiAesrWFwaRtVK5zrdp+jd7dzAeeQTAnB97jh2CvmoeeV/+M4RM7MOWrD+Lw96/HtC/+GrbJVSwhzGdUz/aEKWQKV6GQv7UZEeEd9lmNWvqsncfD/wnhxksccXLmyiZsSPKrMuPuKRuggdif/jceR+u3LoJ/50vwu11qr/6x+lheOmKiKpJ3qo12enKCGPnauq6aFHqCtEm0bSSWhD/yQqDQW2bshdsNMrsruUW6hONZvxBIiKrsKF11UafCGEL0gNqjnBIYMvOmRX1pr4v9g3cUmWuuxSjNa8gUj/zzPoXDv7sDu755HQwer1LDMmSRf2lfHcSjEJO1jxHsw0CXmNgjNn0i0PElY4qFUxb2qEwxkkYURK8nhliiqiu2PbTjVThe+4t6fE/xEjZU+bSOkUCCfFn0o2wDyUDihbzy9QgXOxdU6lAIICB1SilZ9yhX6n1rkcKoupRXnJSECtGkt+rRjJTQkKBUF9sW4okUy04Hct9gtCGUbIRtxkKkLVqLlEXnAs5emGUrCosFAWMSLAaJ92w48s11sE9ZjKrbfkIWEqXE8qr2kyBtnIKLmOv/BuiE1Yk7RrSxhj4u0ZRDQMPOioSr3cd2ouepX1ICKB1+LxFGtqX90poRZEl9AoI8Sadksqws2HE5nTwTufJEgfmkc2L3lO0TtUgCa/NydBIU8o1qt0eBECVYprqkfm1zfPbKICqRZXnILluKiCwrQbIQ3lAxFRkrV6Pv2Ae8k4Kyr/wCNT+9BYbuFvgsqZj5k3+h87EfYujwe9JzEpJEJ0ELL70TeSsuo3QJZmSRkLj6Wp9j4X+DaAK6mpyAaJJBDkHS6R0SUGlym0NyN+1H7+M/go/uuqg22Q3dFp+KkGcY6juZBNksQr4gLMtRZA8RqVfrhwG+0RFYjQb4ZeqGKRFRbZQQedamuIH/JeYR+yRqKhRgWZlREMeBXZdvvKh22Sf5VKxIrthDJayKltHfrNxOwuXceg+Szr4M3dteRvfmv8PocSN11Y0ouvA6ICC7MtCr7OuATerMzITNK7scXMB6pbv0NO0ZmPuVhxDOKdQ8X9GbZ4D/BvF0gukghDtdPSosSUZeT0A0/bdM6jb88vMwDw3QVgyRMoxlImb1sf+AIN7rJJJlyanUJa8kyKIdIRqRIY6EEIwIE+zKszxZO6Ke6Ylk8L7qLJtSPSKy5H0zNX2lEjT1qBwSljFSGpW6VHGcxE9SrZhrra+yq0L8krWYfMNn0LbpdRRcczu1gB9hsw0Wtwd+uxkD7z2G7refZpoFGdOXIXvDvaj+w9eRUVKF3IXncdw+HHroXliHezhUMwI5c7Hgnt/Ssflwwgn8nxAvlmgnJW2iOE0nXJSDY0H//dJLL2PBjLnwv/xzeOgyG4NuZjcgNWsSvLLBykgP/MMDJBYJyPpEZVEWiEwimm2HveRqEkhxDquU5mRxkEqT30IEISKlUzou7cpZ8ipHg0RULrykqx7RNgrBhWCyVIHIlGWy8j727D+/hmBKKmp//j+IS6F6zEyHa++7yL/40+yRGRnLLsXwvk2wxtlgrVqJ7ud/AkNKIXJmLsNQ9V40fvAc5n/+VwilpePYN0hAtiif93aw/aq7H0FeaQX7oTrxkTAen2eC8RKmxh5N+4+JVltbjReffxOrV69Adt37CBx6n4iW5W4mmOPjYSfxEHFhtL2OwiCSI7ZJYjK6+O5RhXBmUPXJO3CkmDSnkK7allhNiCKNEUR6BCS/EFbZOhJVOSFR/SdOitSrfW00guxP3o2U869A/5vPoPCcy+CSzYhNNjT//ftw1R+HrXIJsgqL0d1Sg8zKeUhfcj4MXXVwdbciYdZK1P32Nky74V74s4qpRUyoe/R+DO9/Fx5KaY0TWPfzp5BfXKZWUpP1xnCjn/9bEEswgVOIJnCyQUGcnE5Vkfr16IgLzzz9Io4eO4E4mxG3nrcYoVcfpLrwUX0Q2aLSGCMlpuVghAbeyDR5eUNmOcJ0IoJ+UWUk2CnPn/ibzotqQ5qJaVdA0sW+CdGEimpZo0qTGI/DUIJG25eYjqm/eQ7hhBSmBzH4zB/Q/+pTtGXrkXfLXdQCvbAmZmFw+9uIz86EpWw+2t/5J5wfPIu5X/8T/MlZ6N7yDELdbShc/xU0/eXrcDUcZkgQhNPth2faGqz72o9hj2PYQE2hq63xICr7vwHj69eIpq6000cRTQfh8OeeeRnHT9Sivvoo+h0O/OmX98P/xHcBn7a5q1c2N6OqMlrttHtuChO5UdZsEJFi1zQiaPUpTyxqn1RXxrUp41fcpqRL1CxVrkhkWL6kxzJCbKZN+voP0fnaSxgd6IbV0Y+Eheei6IvfRmS0FwfuvB42ErjqW3/F8d/dg8JLbkLGwlXw9g/AUDgJI3tfRMu/fgpryRLM+NIvOXwjav/4TYwc24xh1l/T68bUz9yPtPJy5GTlISkxDlbZpYeH9G08crXxnY67D4NYiRIY/1vgNKIJqIbGXH+C0lsajHWCp+defAN1TY1orK1DQ3UNirOS8Pkv34nkI6/CWLeL3qNLrWKSSVtpXKanxHmUzzdJX4KysZlP6raSY+UZlNRLh4MSKQSUtnREaM2yDqUOab94Vg4NCWeUeUtRjbYkVPzlPfhCPlitVhjpJHW88gj6P9iIGd/6A0z5k9F6/20o+MQ3YMrIxUjtPjQ//zsEqQ7tUxZg+jceVO9K1/7jO/A2HiJDmBAcdqPf60dfZhXa8hYjLT0RqakpKCgoQHZ2FlJoK5Nkdx67bGchIYWGZL3fZ5K2M0nnxwHTd777HYqGNMQjSlStYWJJCCmHEDBKVL1T8rexpR2j8lV4eoGDff1ISkujGRvBcbcJ05evgbG5FiGDvAwhRKPrzTJqW7/oWXwSqUdeLQqoKS4Sie2oWQzaOKGsDFmaljf8pQJFTCaKsyJ2xGVJQOXPn0XH9rdgdzkpNUNIXrgaJ+7+BOJKZiBz7VXIuewmtVfWoS9egVBnM3rrjyJt3TXoObYP02+5F1kXfgpZ02aj640n4BzoJzcF4W+oxqg/jKZBNywXfwEH/IlIyUhGSmKK8pSHh0cUXuTlP3nvm7KuBqNCDnLYeAmR3/rxf0IwgRiiCWgNqyu9EZWmEUwH/Z58FHCUOn5keBQdne0qW3pOPuzs0zvb9mEZ1VLgxGYOgt4cMa4296Mz4Jf3sVleTfRSYiQo5k9SRtSmSBf9PiV50q60JTP2vCLBVPeiYw6bDSTYMzAk5SHj0uthSk3FwAt/QsGaq5B+0QYkJcTj6FeuQddTf0Ek0Y6iyz4JQ0kZBva8j/iUbOSddTGaX38C6VXz0X9kD3IXrKb9+i5GTuyH2xdBoykDTVUXocnhQ3ZmNpLiEmmTTUiIi0NWbh4GOH6HYxj9Qw4MDQ3C65GpOk2KhMfkrONKh/G//xP4aJKzfr2h2EMgK4tGnGpBnI5pU6uo7sJKYmR9YcakEjz6pz+hf+1dMBQtgkXt86FJmHiFspuquO0C8jK9dkH1YpL9HqOhgSKVSB5VX9TFVwF3/hSkXPIp/jai8WtXUy0Z0PH4I8gmsSr+/C52fufTmjT3tSFl3nJMe+RV5KxgQL1vG7LnnMUQ4A1Y4hkSUEIKL7oRh+7bAMffH8DBe6+lanWh2xuC+5xP4HDGHPjNVmQyyLZarIIIZGXn0rnKQHdvn3qluLevm7zmx+xp5eoFEtnsxunUdmsIUmKl77rk6XgbMzGE2OuPC6cE1x8FWgNsWJUwKA57a+NWdHR1oKujA62N9VhUVY6SKdOwc89e6v08DHd1wkqkXrV6JsKbHiG9vAg4nSQaCcCqhDgWEl1oIW/wq2HJQJmgveCrDVoGL4O2ls9ByTf+Ak/Ez8B4FCbXKE4881eUf/abOPL19Si/6ZtImLMQJ751CwJNxzDtt6/BkJiBgY1PoOPRBygBNmRcdAuybrgVJ75/Bxbe/Svsv+tqBF0DcEXMaDTGY2TuJWjsG0IGpUs+FmZlwJ1Iu1U0eTKGR0bh5iHTaG3tTVi9chlmTZuK5IQEahGL9F69GOmmHbSQiLJNupK8/0OVGAv/FtEExJ7oIMjcuf8Ijp2oRl9PHw4dOIBFFaUoK5uMuoZWtWO31zMKB+2dJeLBzbd9BqOP3wezs1fNcITkQ4BqliMCi5oXpA2jjlVeJgUtOpU4xqXSHiMthBIzMeUHj8KvYq4fI6tyDZJWn81QwovqW1aruvzeYTqaLEfixy+/FJPu+D4MzgEcuudmVN3zU5gmTcHRmy+AITAKP9V3nycA+2U34/X6IcQnJiI5ORVmixk2Ir2gKB+JicmUrh72249R5yj9JQ8uumAtCvPzYbPS9Wc+va+69IhiMAixJAZlug6xef4TUEST6vQqtKkfVspEsSDiCshZzVJIGu+PNcgE+Q7SviNHEB8Xj2PHj2Hrxs2YnJ2OXKqUwaFhJNC7OnzwIBLj6BqTO1defC6yG7bBUrOJ5QPw0ZVWE8XRHkiLUq88iRaXXkIHmVORs6YexdaJ2bcgnqotR769Xn0MNQ98GaakTPi7jlIqpbPst4QCtI+yYbUhMQdVP/kbIlm5dEqAA1/cgFBvC0Zou6qpshNuuhP76lroDaap99SU7bLHoay8jM6WGw7nkFJ37c2NmDNvNlYvnI+E1ERKIT3fGIIIxOJIzrJ1hUirwh+PWBdhDJcfA3TCK6KJFyYCJI/kpWOjI17GWrJELYIBz4j6Mp2d4h+SBlWxkx2TDvjIzUND9BprTsBO7nzuuVdgpkeZmZGGQgavre0d5DoDeuhai3qZMb0cFy+jvXj2R1Qz9BTB2I0qxaQeWNI7EkZhQ2nn3ozBTU/JNniqHfUFS5k9IYElTpNIJJRWiOIbvoL6334VJvnGDQkmq7HU4zgSOciKpIwhYpX5XtimLIHz+EH4qVo72LZ91ZXYQgxIrJWclq1eFpQlcLm5ubRfOeiRt37oOMk2F72drbj6isswpaIcfa/+EUVXfU15u4KTWCKdduZ/9XSBTpisnJaxxYKeNxZipTFWSgUMfrcnIkgKMxAVvStIHQp5UVQ+XdkRiYeEqAONLYjPzEBytiyAIbBC7ctHLMs65RvBXj/1fFcPOQ84IrsNfLALaTY7Cgoz0dnaxvgmA3sP7Ifdrun+O7/2RTj+9j+IONpZnzgfHJgxDGteBQxWG4liRPrqK9H5BG2RbwQhutoGEkOeFsi0mDLyvFZ7GkucJtLFfsleWaJeIz6GF8qxobQyCGdYSPwZMerz47AzhEzawV21DerFv/ikFDobVId2O0pLy1l3EAMD9AjJMF2d3SguzMa6c9ciIy0JXc/+AsGOE0gpLIWlbAlyll1KjaGpeqWppB+KkvJHQ/iYlMhZZoGoMoUkWuq/B4aQ1xeJ+Fzw9jEQTqZuTrXRHhxQ6sEeR8JFkpVtcJMzEzkwvRFNnRnQ7XAijrYrmcSR7/fIZmWjHi9tWiPSqBpff/FN9LQ2Ij8rHZPy8nDk2HEiKQOHjxyEmaJ7/tXrUeE4AtP2lxBkTCeMYEzNR855N2CorRYjh7ch96wr4e7pgWfXK7xPr5MqVXsXMqSkIiiPVFSoII9hZJafRCWzSYggfRTp9ZOphLG6XD74l16E3cYkMoEFmemULjoZsmuRSFc2pUu2DpSdftyuYZyoq8O5F12AtfOqqOJlry0DNYEZPmc3+jf+HSMddXD1tiLjrBtRSo/TG5InG0qZK6KdQqwoyLX8Ul/SEL7/N8EwUtMRcQ0NwWOzoGh2ORuT1GGycy8v0tBf0wKXw4aiBdMQsUhnBA0SdZnx/FvvYMGMGSjMzYYx4EKQcUskM48IDci3QzE47GQc50Y7pWzjm+/ARhtTXlpANdMJc3wiausbaRM9SKT9u+3qi+H8y9cgX/4WdRamwY+fugQJ885D76sPIWXRatgzctHz8mMIjQywf5pkgcQSaZdvdCoVRFuHsJ8cLx9PYG+JuIDfj0ESrLbHiZzbv4/3jzYgKSWF9isdJkqX3WJDcXkJCWfEYP8gBqh1+qgxQGImTpuJisoZsNE2XlaSoVSsSLNj24vwd59A2rRV8I8MoWPnG8iatRTeQATZaz/JcVADsDdq5zghGPsxkQepiMdDbWMloCfIZQyhY8F0z4++/d2kgkwk5aTRPdXUFugWe5xE3Cg9L4px+rRKRKjzpF5RlbuPVaOHqmPlwnlI5eCD772guNq3ayNwfA+sc1aqvLLvr8x2+Kk2ly1djObublTXEGHJySihR9ZPb6x4cgWOHTuGI21dmHXr3QjTTbd7qQoZCnj7O+FpOAajl252/SEEBkeRsmQdRuqOkygehRAtOBelJ3ZJniLIzItRud3it3iIxH63F4O0ZUcrVuJAQxuS2efkZKpDm42xZhZKyktVXCXqUHbiqT1+ABlZJkybPxOr5s6mPY9Dm8eDGclJcHP8durextf+orZUSiST9jdWI3vReYgMtiCxdCHann8AyZNmw0imsIU9ajsqmaabyHaxw1o6OytmZiIYTzxDkHpGHpUY6LaaqeIGm2RzrVQYzbLzHJEel8hcQipy16gXu44eworZc+kt2hBqb4Dh3adgdo3Au/oShKnWMEQJlb0jl54PFFQQeVRH9M6G3R46K04M06N86dkX1VNicVJMVjNa2jspuybUtTTivPPWYmmiH6Z3HoOfalteuDDIR3/orAiXw5aAsI0u+cJz4Hjr7xQ4P8zy1T9ZigcrXfJhBCiFsojH4/ahYciF7C/8GC9s2QsLnanU5DQYrUbExcejiloiUT4cK7vU0dEYdgyjbufLWLesGIVzF2IkYRKGjGl4t9+HkaAR/eZEXDclHxdk2JBLfAWHOtH9/hPoOfg2Zn7qRzjx3J/ZF8Zojh7kL74Qww27ULjkUliKF8CWV6YQPh5kZEI0koxhRBiv72/AuiUzYCTTKlqJ2y4nRTeNeFT9Ido0N8InDsJrtiO+mJXLmgiWMBM5onpkuc3bH2zB4nlzkZmQKMoIwdceg6WnhRxCY09OF1vjzpkMy4gDZkcXcRyCP2sSzJ+4ByFfED4Gw15vGB2ULjudjPfefR8H9uxDQVYmSiuKsYfXqbQvh46fQH5hDm6/bj366RFawi7l6ivHg2pXxV60PwZ7EtWkQ8VkwqgSmMvTdC8ZULZe6h9xYYjcfiJnAZrpAeaoQDmeNokIp20towfoofQ4h4fhp4fc2dSM3HAbLqYZ2NXcgYaOPmRMmo41F1wES/ZkbCfx79zaimcvnI3p9hBSSTQVloh9q99BVdkCZ2sd0jKzkL7kEhz9xw/oA9jhdIVQ9emfkFEElxODLKUQz/yeP7yFh9+qpp0OY+3cEvzr+9epLxLLR7WFXvqOd9RqRHd3Jyz0ziJZeUSIgUSiOFtlfykDdtILzM/OpVRkUSfTPhx4H6ZjOymiftoxekz00JhdgZp1J8JkWop8wzyyuJP0W3E5TIvWkPtJPHp/Lo8LXV0dLGDCk/98Ws0wlE8uVNvn7d5/AHEJqThWW41v3vUlWF97GMbW3ZqHKH48dYh6qCqEIsJMRqp0/vCyLVkvMkzpauxxYNLtP8Hjm/apPZlTMxgo8xxHqaqcOlXFYTJn6COBR+lsHNn6LvqPbkMkLgkJfg8uuWQe0krnY/K0hbAx9vMmmPFsjwFd7P/iFCs2VFbCbJAn7GQYiTsEAfS4a/92F1LLlqN729Mwxmdi6vVfQQIZN2BLYh5NSiYCWYv55W8+gN2diSgszsGyOcX40Z/fgyU5HufMm4yH774KVpOITlTSSLOIu6cZcWk5avtbiTqClJw+xwi6ensxs6JUBZCBAUrPjpdhHnaQKEReKKhe5lOv2uodIsvLt+bJ8uq+5r2Jp0fiJSbDdNPXEbSmU30FFZL76bhITHX08DG89/Zm2sdE5OVmoouSMUwbMzTgRH5RHq6vKoD/hQfU4xdZQyLL2KSchQST4DlACRwlI4zQ0Wm3F2JgDjm9rgEZ2dlIoGaQjx/L3sVTplSq6SeZG/TRzsoWhHvffBpTs02YPaUY24/U4yuf/yTM9gT0DjiQlFGA7Mp5DAeScIJ9MkccjO/6UJlfitSsWUqtiaWXvyHZU5ms6m09jN5tL2HSDd9mOu2sLEAic2kO/kmQsjrI0zHZCuP9zRvx/NvbEFe0BCvnV+KuP29V20i9/oOrsGxavlZGJI6xdURtCcgGBOStjvd27sLCWbOQTAMswY3vg5dg66etUsTyqQeZ4h3J7L1ac08OlNhEI1pA3TeKZAgtpSH+l688jlAHJJdPg+Xyz1FA/fBTDD0MD1paWhFPe/PCc6+irr5O7cSWTAIePXYUVnsiWlva8ON7vojB335FfTJbBim7KChmoPrwUX22DgwjfcM38d1Hn8P0eQvoYOSqQFm+TDGprFR9mUI2NZOjvaUZDfUNmFWRiRvWrYEhJRtpdI7ocWDzq//Eihwz4vJnwZJbgVG24Q+MwOAbgMXghSXihmnkBEJxU2GruIR40/6JvAnIcj6D0coxS+pJwnwYCDHECZFYs6OzC6+/+Qa27K5BdbgEz/zwJpTkMtRQBh00L92yJUUgIp+eEqv33u59mM4B5mSk0WpRbBkjmZqPweSnzRO6VM1XBtIvHZPtHXramCg5RRVSCiQTz2J/1JNp/pO1/PLC3UPOOCTQRl6VPIqdlWux6uxz6ETI+nx56T0Ih9OlNt2U6aKnn6Q3yj7m5GWRRzzYvmsvtYARn9qwAfl7n4GxdqvihZDXA4fXh1pfEoaXXo93tu3AjPkLkMj40Gq2ISMjg/ZSto8I0QFywMVAub+/C4doP8+57GKsmDMHaWxHthpMTKBjYTaiY3gQla1Pw8U4LpxWRalLRIhtB+RpfKAP8YxJwwM1SJj9VYToFOlaRkyJ7uVJJPdhoHhZuzwNFAF5dFPLxdExTEtPUQ+Spe62thZsP1Yn6jEcOdrcQjkzYsqkApUhyGARh7YpO6c+wEMJCZWVIJhTCRP1fjjoRoTBp2n7yzBkMEbzOTgQp1pbaGZsY+xhvCYqUogoizqpbsW2HcqYiraMSqxavRQpVFutbqq/hBQihFLH/F7GWk1NTXTHk7Hx7Xexa9c+TCouQndXO44cP44+DmT+gtm4fdUs+F/6LQP7UZhWXINfvLUXmYVFqKiaDQvjTZmSKi+vUI9UnBIrjo4ql76lpg7pRPoln7yG5tSKF0404rPTq5CWliIcgKCJYcKeB5FsNzLwZtgzOoCwPRe+lAKMRGTRUoD2kKER0W6JK4Q9d56a/dGJpQF1loQdZ6CKxGpbtm/DjOnT6cnK+3NaxlPr0IiqFC8dLLl37MRxdPU7yYQlMK265LLvziyZjLzMDDoV9Lx2vw1L0wmY6EoryWEB8ToleLXYKDu1e2AuoT5ncImEJBjOuhG+7kaYcunuU50aOnqEE9h1aZbladecCVnYmL8MBUtWY97iOZQ4K/7ccBAb+5uxf7ADZamZSGWMJXsPp6el0l5FEJ8Yj4WL5mP/wSPopMpw0mmQbdxrGBO9vesoLv7GT9GWOAk/e+o1zF62Qj0OsrDe1NQ0zJw1W+3tODQ0REdDvmvjxPsfbMIFZ63GBVddigK291xLL26sKlXrNK12E+yGIII1LzNGdMLPwNzDtuzmOLjM8XBwPL2jMvmdh4BnmCo3HfE5s+mJWk9Btow7HPHRXstH/bVZfwHJo+dzsC8NTY3IpBZ4j33KyMiklIvEnsw3lp//LZT+96lBnC4vZs6Yjmw6VRQCaYkx2YEtsPR3KGSrLW/FRgWJdHE4WEGExlw+virqL7DgbHII7Ro9r1BrA6yzlsHfVQdLRyuMg92UPD8lNMgBBHEwZx76skqwbPECFdsdoG18uaeehlvjJeFK4agKqqFri2aqOTyxVQGZUe/qobtrxInqGvz9qafRPjDAOLIOfe1tVJtezF+2EguWroI9MYGDNKGoqAg5+bkYEelyMnak09Hf3YN3dm3Fb+74JPJnLEFSoh2tvhDebe7FdWX5SKXzJXXVfPAXZIW6lfS4nYexb5Bq0xbP8KAYg/5RWK12zC5dDHNgEEY7A/OMaey/zMCcBJm6kq9/iHuv5iAJOrF0kF8+jq2xuRHDIyNKqxw9dgyXXXKpegykS56ArFR7/bXXYWJsOX/2bPVMj8SBwVu7L2Ii4sXLMQiBaGfUC3jiqZF4UonM4wkIMdUiHXJhsHwBkF8Cg0MeWfhgTSG3vPs0TPIGJ/8NJuRie2IZZi5disKcdBVGPFx/AO0BmclgZapzvGAYYRIfhqo1gQQ8N30yqlIy1I4CEiQPj7pQU1uHwsICHD9Rjd37DmLE4VD9TM/KZl1GuvUmlJdNUTMc2mN/L1wsd3D3dviSCvG9z19Fr7SQNsKMd1oH8INXNqI4OwHfP3chJsXHYSdj1OzBNzHgpkORXETP2YNOayZc1C5ZiUlYUFaJ4qwiMpAJxqAXtrQC9lxwQokQxHAsMo8YGOlXW77TXSUOeXccwQRi0+SrV/J0QyStrbMTuYzxxHmSLLJ8fseO/XCRDnNnzKQSkyfnbEfo0VRXF8mis2ELjWiOqahEZYvYKoko6k06pZoSopJo4uVIPBYomEK33wdzB40j/xlpuGRK6WDeLHizi7Fg9gyqKQt29nbi7f52BGU9JP/Je2sCci1yZubPC/KmYGNnHYYRQL4lHtcXzYCZ/RCpE3XZ3T+Ajo5utXtAbWMjemjfHLRpKVSH+fmF6tMjoyPDtF0e9PNeS30tGje+QZUyD3f9+KdIzKItlhXEdLqOtfahhoQ9Ky8JWST0Yw//HJctn4w6H+1cqx/VthyccAC3TC/CVWVFSLOaFcFkki8xIR7B0X418SDTWAqI5Qjtv9HCeExmcGR4Z5gJ1okmZyGAPh8p10rKKEmyjdO2PXthYv0zplUoP4OSIqVUHhVc9/b1YnDXu6gwBBiNs1Lx/IQ4IupCM/5Tz7FIKPEW1RbwIn1UkRIiyH7EhrAXvall2GnOxuIlS9RuOl5me6LpCHr8LhVPSXCoXurjwORaP2Q24CK1ijeEAaqOBo8DtaNDmJOUgYvIGD5KncRn8lGfaqrKxPhkBsYutPcN0KGwYETWZLjdcLs9aG2sxeKFC7B03gy4O2qx7bknsIeE+NXjf0Ob34DXm9uxhg5KE+3KtLxkWOMT8c/7vsa6BrHi/El4x1KGd4JZ8E2eik8U5GJNqh1LczKRTET42L5VmIxEFFAqkNwvqlmwJEiVQ0Y1HnRiqScRgvjobx3UC5BMkqf22/ccRCp9jIriQsqzpuV0UGX15QYSbB7fvAlzI05Kl4+uPTPTWxICSZCs+ieBAG0amyAS5dMhlBxKTZAd2Zc2HebiCsyuLFe6eFt3G7Y7OyjmFqxJL1Q71n3Q3aSIJ4SWzo0NjQOXt2RmJWchgZKwe6gbfeyDdM3MexdnlWMaCSibS0vg76SDcby+GYP0WOPjrWqPxXYGyi5HPy694DwUT6JnRwmXxy3yZP31Z5/Fro07UHfbV/HY3Ml4/3ufw2ZjFi698RYsotf50oZP4YHqHkydmos+zwDKz56P4PRFmJxdhmWTcgVTOC+/gBilF8z2AzQPspTdZrXxHjFN6TgJ/C0xWpQo44kzfqZfiCCHgLj6O/YeRAkdw5ysVP4WwWB+0bUCMgND3I8RTQMDmuvrkdN8GHFekQ5t5ZSKxchlyubJtTRCKZN7belTcNiUhUWLZyMzKRmjlMZnW6sxyIFV2pNpy4IkSERNzKbRG6seGUI3HRoKOtuTeqRTPJEBZCv3oJzZSVliIGpYCCxposauLahCknr3TFZ9+WnIPVSJozhWU43K0jJkpMSrqSr5Nqe8zOGloe/r60IGJWvLy5vwe58dl9Y+i7deP4iajMW486efw0zGgjXPvIqf/fXPuOPzN6Lf7UMupSyvwIyMokI1r5qTmk4GMNHmFKupvDFQaj76O4ZwWpymo1W7L8SLJaQubTIWAZmp2UNPeeq0aUhJpn8geI6CTlQdxhFNLg0MRIfQv2sTSiMkHKVNfaFJxWu0ceKg0O54LWl415iL4ukzUFVK1cZy7/U24ZBjQMUWpBQsHGApPa1UBq/1ow6sypmE3b3NjIeM6KdkC0FkSkqIondCOqhWCzNFOE2WgQqiBmtaMQ9xuPb8dZKLRKOHSaaRhTYD9Cq3Pf8k8iaXYM1F62kHyVws8yYlbNV55yI+IRkBF4m762V0d4Ywf/UaEtaK/2nsx/2zitRzvSN7D6P6eAP2bdmGtIISXHHDlagoS8H0KZUw9h/SVlXFZ9G7nKEJlxAglmgC4tkp/RGTFgWdaOMJID+H6FjJ1z3mzZ1LpiNTioRFYXx+gXFEOwl+qpXGHZtR5eqEgVwQVl9SkhAghMNpFWg2JmPVkgVITrBh2B/CC7QfzpB8lkTcYFmWyoapTuQpbyK5tCopU723VkDpa2Ms1OcZoVSGMURGUFJFtSs4kA7LWQipnkZbTOjZfhizEtNx4VmrkEZvLsyYSlDD6lSdfubze/145o+/QFdDI25/4NeIt9tYh6x3GVVutSAsxHEI8Uz2BBX8v/Dai1i9qBI+Wy7SsovQT+l98aU38af7voVL1l+GsrISXP+Ji5AuU1iJmYjEZ3JMMkGt4Wgiwqm0mPOZQO5K0YaGWnT0ObBowUJKMxOoZWIJdTrRiF1thXEMRDsh3J05eTLakIQQPT97cAT9CXl4y1CA7KnTsGz+HMQzdtvc3YK3+hrhp46XjmoHq6DutsjW64p8BvT63Mg00yUPyB5V8omSJGTHJ6E0IRVtLqdyTgRYmvk1yQuPuBE61ISzK6pw0coVjPOsSpua2t/jaB9jDj/MqVPIFkba0TBmLVqGzNQU/PrrX0IkOxPlpZWwW+UhrHwMnU6E7IFPLbB//y5kZconj4vQ2diAgpLp8JlN6PPSESssweYXnsL+nTsRdPYizx7BlKUXI8QgW9t/kTAOj9JnHXQcfBRInuqaGgw53VhIgslM4niCaSC/pQVN5YrJOClpilgxoBs/ZhzoH8SBHXvgtCXg/BULaJ/sGAwE8GZnNYbVLDbLshOqKp7FyZD6zCTaWK1Mk/2qkuiYzEzIgps2z0snR4y5PxigDQyg3s34i1IjS9Lq6EHl+ky4fNVqTC7MUVXIm6XmmkeYpwfBgqthcu6DcZihRMWnqHKzqW5JbtbpcXTjuQd/DVdGIb7w2dtU/TIaeX6WmJAoXjkl0wsPQwRrYiJGaOCb3QH0hoxwkbhLE8O44vIrYezoxMXzC3DRZWtwyJmPc9etQz6dHNkrWbxpcSo0AmmjVARTV6IHToJOSCGIHJLnRG0DPNRmM6dP5S9lDFReHSaSMKGFHCffmhkPYx5LtEqqMvVKD7Pv6mvBPqf2MFNKywJTbW5AHkjS/vFKzZmRcBKJUfcRUfLYh/aJabKqodSWouI1WZchX8CQWZca9zClhkK0eS/mpGXj4jVr6B3KLAAH7ayBue0Zmkp5mh2PUOF6lklA0NUIs+MIDPGTESq+lP6RODFEasSMaoYxzzz/Em772j1ITEtlHzRkytst4mLLUvP+nh7Y4hNgSEpjaBJChoUeK+/Ji/sv/vMJ/OXnD+ArV1TgxJAFx9o9uIYe5xXXXqckV71bx74JqL+KODxTHWjElKSTdkzOQuhDx44TB3GYUlEcTT+VYAKnE01AiM42TiPamIRNXPBEbxf2+/sQ8gfVt5zFK1RfaJIOyz9WKvvyU4TVIEQ1yhI9olHVJ4c2ngiszFKWmIY2Em2IDsVgWyeCtR1YO3cB5sykAyAdFOK3Pg2L4xhrEIZgYZFuSrUvfQHMnk6YvC0qRAlYUhAsuopBdBVjP7bINHmK/daLzyFCNXnBJZezHO3csIvMIE+xtfcGBuRpOr1Ta0qm+gqwfD1Ktsb1UWqbjh7Ab75/H97fW4s/fO82NPaHUDFnuXokVFg0CQWTJyEtNVXhTZwQzaOXAWpEE9DGLXGYEXv3H0JSehrKSiapNP1+LEyEdz1Nbecx/v20iQqcAuzLvuo67PF2ITk9FSNEgCySUUu5eYjm7d60BQmTi2HjISAqS3WcZRXnUWrVDgWsTO0dQgTVbtuHvIAF6886B3mZ6bwHmAP9MDb9E6agU9WtPsQn/ZPJbCEfL0WuRJrVbgj03tTOQEnTECy/kdJkUcSVx/T9Pd3YuvFthKwJuGz9esU4Dgbl8hl/Qa9joB/JqZmQfWblw3pJNjvUW+Ls9Kb3NuFrX7gDeVkZuP2rd6GhuQnnX7gOWTlpbM+ArNxsWOTLFlSz8lE6VTnb1daFaviUz0buP3AIGTk5KGHQrKd/FMEU3mLSNKJxVFraqZlPA9UBQjQe6XcO4/mju5FTUkzdTOeCLrTUMEzD7t13DJHMFGStXk0Jk4BQpsW0DgjRxDkRn1FqNFAlte09htn5RVizcCFsVF1hsquxZzvM/e+oPKpc9CxSRlmWH/JfA55FEas06R8lTL4S5cu/EKHslSwiMQ/TGdgf27MFvY4hrD3vUhUaaJykVSS/JSCXdoQ/RIWOjI4qW3nLtZ+EgXavi47X7DnzUDFrJkrKCjB19lxMnzENFjoyoEpWzxKj/dIQa6AtdWHP4aPIyc1FOSUsFrQ8J2H8bz2O05L5Rxjj3/vWjF6BcLnUYsQ71YfgSo+j7011yUN2CPCOuOgixysu15CiimlPZ3lW5SlpHdUNMHU6ceHS5aicXETmlJkRxoNtT8Hsl89WMi8lUbVFxKlykihEUarlZACq8K76JG1oZ+WF2vPgK7oasBWyfkolVZR7eBB7t27G7EUrkJaehYGhfiVxAtKGOrShateCeLcLb218D8uXLUEOPVN5CmEzk7nMshJMrDXtNe22XkY/O5wjOHjkOIrLilFcWMDUaMUEPZ9A7LUOJwkWvScEk5Dq1G/NnAFiiDUeZObhRGc7Do/2IS4pXn3610L7IUMViRJ20FEbYHkLJU0cgWNb96GC7v6Fy1eqTzYq72m4Gubu1zFa34NXNtchO9mAeXOKkTE5gyrVzxqYR3VBHkjKWUDrk7YeJQqinoRZLCE8+kILrruwDMbUKkSKr2Yf6AUxq4Q09TXHUbP/AC66/jraPrG57Cn7OGYxWI+MWYghVYofMzrqQpx8BInelMaL2l9VKTPJP614BF10co7X1GP6zCpkZaSrXDp8FMEEhGin3CPRBE4lWlRNxMJEns0pQOTIgJyUrtcaDiM+L5MOik8NRZvyYZ0krOoAM/pdPnQeqMZ502ZjzvQpzCSz/lShHa/CNNqI3a8fQlUmg3N6qoFIPNxWO2yBYSRmkYstVnhYt6xbTEnkAJSCiPY5tutsVhbTPPxyM460xaGvuxmPfX81tg/Ow7xV64iNkCKIgBBoyztvI5VB+/TFi1TIIeXlvn4I6Ocx+BDtJMRtam5HY2sb5s2fh6QEeRpwsoMfl2ACExNNsZV2Y2ICyT32Qi87jrDiggrbK/eelxuPHoQzza7GJA2LE0C/g0Qwob22CdY+N9bT1k3KyKKHR+R5exksv8HMo6yHnlxTDw68ewIdFKbpWXSzebF8ahwKGavV1veTe4dQPCkdXezTWavzFXOcRCj7xvbUOBUz2bD3RB8mUS194JiBgDkNq5fOQrK8hiv5WEwxEyW/r7Mbh3bvwDkXXMR0aghVsapU1a9NT2l1S3PauMeDSCWD5tpG9PQPYMGC+bDKR0ujyJuIQOPT5LfWf7km4qQZaUs/sx9G/UGnTNiqxPGHlludVV2q0pOHEExAtlCSfOfPnI+plJDRAQc5jsGq26tik/a9dZgVl4kvXH65+h6nzPobuj+AqflpqjZZbK3ZyYxJGbDnJqKxR/bMMuFwpwO9gz64Rj1IsluQkEIJdHlRfaAHEb8mvaqP6iwIEgSLbZHn4X6kZpbjHccCJKTl4exVC8n1JFjASa+DHinHrC3XBrJzc3D+5Vfj2PHDaK49rsprdekEk/ol/pJrOU6CjFxAnmBIDDY0MoolSxaRYNIP/e6pcBJ/J2EsTeFd2uB4yP3q0Q/PQkQ5DAHtU35nhJOEEcSoFPkTrVgl8KRXwUZlYPw5MOrEs4d3wZKeDOfRFly2bBXKC3JZHzsT6IOx7RW6rkQeS2icy3SZlJZqaL+2vnsc729rVU8NUhMTIVZvTnEcjvaMYukkWS3mQ7sjgkuvn83xiKSzvHRD6pI6Oc4drZPQiHJMnTwZlRWFtKc04r5utk+pZnAvdtBvSiJu7AiSGKocEeV2OdF47DBmL1jCylihYojTIRbpYgp27NwNW0IyZtCGKedpDC+n5hWY6LeWJgOQ9jR7yh/qn9YPsblkIvmqU6y+HqtszPmQ4lHOUmUlXfKQONKAgHBATAd1MBIBO44cxewpUxBHNSH7A6N3C8wDu5V6Uh2MAW2pgzgCjN1GHWiq6cejG5sw4AwyNPPj1rVTMdTTi2llWagfcCMzi15cXAiz5atOQjTVQc1DfLt1BhzWbCycMxt56SSMrGkZpQQxKDZY4uAbGIFNlkuQYGL/gqZkRTht1DJrYkZzzVG4nU7MWrhcxVlRLIyBjitxYLZt34vsonxUlBaP2SMdxnAahdj7gnu5P5ZHSZRcEKdjvYkB8SCFaNGfHwonG9Yakakrwbl2onypqQD+kGw6LeWPXNPXN4apJtueRsjVr55NqR3ptBxa3XLJs+If0eVEkrOjB+9s68aO4/1YOSmOYZABJXRIsrMS8UG9B2m2EBLiTVh+LjlbdSaEQZ8Vb3ZMR2Z2ERbPngGznYMcoC117oHBTsemsx8jfivqjOlYXplPu2qDOT6NTVupsi0IWJOIVK0vgiB59armyAEUTJqMxNQspum+sIYHmc7aum07JldOQVF+HtPkfhQBUdBxdxKHJ0HS9COaov09PWs0j+CNcGoTGuiVnFohQXAjBy9lbIpo5A75ypJs1ycGWgZNU6mIRbFhftZhsuGDlhR4vUG4XGLDZOmCVCj1MR/bEMRrX7PnDdqalKIcLF+YjcQkMwYDtIsDw6jr9cHptSHdFEJuggWlWfFaJ8wR1A6m4tXOOZg2dRaWLJpLm2JBHKVr6OBbeMs1GY2Nw9ibUIX3CpegM6cCfbtIyJADYRftY9jFKnywevpgD1EaRQIMQYTYjylz5tM2e3Box2blUImtEZz4fH68v3U7KmfMRGGeTGrLgAQzJyEWj7Gg41U/ToIwQ/RSBybIIyuFTmoDg5eSJt2IzSeV6CpTv9bP8p6jRigN2WxSPXoXYZY0lW9Mj0iCNkB1bTLivc1vY178cZgDLmSkMQCXcjL1Ixwg5lWrROVX93jD0T2Ih54+ghQyh0SA88pSkEgj7/RFkDu/AAU5idjcloFWQwVWzZvLmCiVucKo7u+Bv/kgRvMr0PLeu/DHpyJp5ky1VYRwVcGhnVi2IA2eoTC8Tg/iSGxTfDI5WR7hxFHy4hCgSleBM/sk7+8dPbBHvX2bU1CGPfv3Yd7CJUhJ1j6GLqCN9STov8enx6rI2Hun5eNPwYKCqGlSH70TgyyPLfV7EgWI+pLialZDgPdiq5NroY1OUAU8KWJLXqZJGCBr/kXoJK8qQzV6qKYGxpaXGY+F1FrIsW0oJAcHo2Y9pB5Rk6JuVM/D2L2vGbv29cA36kZZThomVWVgzpwyvNyUB3t2JZbNnwWb2ao+Xn6oswXtpngkdDbA0DaIlKr5qDm0hzaxGyVVU1BNZ6d0xlSUNu9Bf85UWI4cwpKVU2GSV5LopJB6aiwBSyr8YWEVGYX0w6S22ahl+FJeWcn+y4uMMrKTjK3jY6Kzfl+GJmPU1KkGY/kUHbQ8ykETXCgnRLBI/LgDAV4STVJAL8RDczJYkF6RXllsh9R9XssvqWoMpIGYelQ1RLp0RA41Ph7DHh9ObHkMS3KHaeMsVGXy0oLMUUpPtUMNMtqGbktEKgO+EKU7jH6vBa90lGH61AWYNZVOhcjEQB38DdvQFl+Cg239CDic8A67YUrNpvufj2Qb8Mazz2DWtBmwlOdDtsRIqyLx3n8ec1aUIcJ8MCYqKbPEZaC6oQ1p+VORkpYE2T3ParFRLcoTepmMZj9jBh+LH4ExIsSkCajYUJLGkllubN6IycSTJoixmJUyxLrg8LQvFfKQ51wKVaxZ9OhEEJusCBED0p5iEKbrA5HzeJD9r/Zsex3z4+vohvsQn0y1FPZpU1JSWOrVB6xUA+uQn3TxD7UBe1zTsXLJYhTlZKrBWPsOwFO7Ezs8ubDt3oocvw9d/X0ShOFIahESi8vQeOQYw4RPYNcLj6BiyhyGF2G8X1+DmddfhfjWJhQwHCk0+ZE2qRiH2n0IJU3C6688j4cf+Tu75kZa3iRs3fweVSQ9YYnAzzC2DyOYwMl0qUNcMm1SXepTikVVKUSLEZRoO+pLheM5RFHk1LY+EqT8+M6P77B+X88rrGFm7HTk+DGkOjci2+xWeyhqnxjRy0bPel1Ur6/UmOCKn4dzVyxEHANuM+/5jr2BRjpCO9/dg7kJKWhvacLk5Hjk2Q14/dAJTJ5ajjLnIB7vcqLg8hthyWXMGPYjvPs95Fva0eCgVrzmTmI1hJFD+5Ey5MeK9VcxGLfhjs/fguvtW9ExHEJOejwWfW87kiiRYjf1/sWOXR+3nMfjRZMyfWwEueZ98QnkUt1S+eWHJml6fimrtif8Tz4veUqjBOmUnja+k7EQm08HSRPiOajCuva9iAV5Q3SjvdobnsKVosvp2Yj68AVM+PsJO0orVmDBPLrzrMrG4Ntz/A0MegIYKFlJG2TDrsf+CLPLhcWZjOea6zE3Mx0OEqw+IwdzBtoZqvmwr2wm2o7uw7mrcuCl49GTswbxQ72IDLXAkz4b55x1tlqO5/N78JN77kD/gXfxRnMYWz+XCPvoIKzrH4Bt8c0wBL3smzaG8TB+rPJbP3TQPy0poL4LKhPaMRDrsOhgGPZ6VYlYREsl+u/YBnSIvT8RjL8fW4eky28trtPuCceaIlQ3jMOO79qIOYnHYQx5lJcm++nLnGRTnx/Ptufj3MVno7x0EtPDsNDhMHoaEXYPoz9UDHdtM3wFk2HOyUX1cCe6m5qQRcn1btmEQRJmEsOEyPAgeoiIhIY6zKWdOsj4zHTV1VhiOIaQexDNhqVYuHqdkiGxq7Izw/d/9D24dr2CH68YhcXnxF1vxOG8KcAF5y2E+fpH4LfKg9TT8SQgSFdjln9K70XxEUWPPMJVoEySOBunvoQRe62DhjmCLrY6ZeWsXyvExhzjCaaX0+uI/R2bpoNOOD1Npo5k8lj2fZy64FzsD6xC84ARzmEfb0awuS6CF/pm4arzLseUUnE4KGEBIVg/aSfbJyVg1JYJfzqRV3cEca4R5LRXI4MBsT89G/arbkDIZsJAAgmYnYf5jHHscUn42wgDmJw8WBx9cAy50ZN0OZacvU4hVFCoDzM5IQ3bBm1Y8LgFz7XGYfHURBwfSsH9/ziMP1w9F+4P/gLZzkl/pCOg40C/1p2DiAqwqOJ4qIYkJKJal6zyUfJYPI2/1g9FNKlcEKkjOBbRsdexh6Trh/zWIfZ6POjl9PNJYJ3iYcoRCaBq+kwYZn4GB52ZeGxvGPVxC/HJi89BRobMQPpg9g1C3vcOkysbWtthtiag0NiFxKI8ZCxbgNzIQarOAPx0WBJ7OzH54LsoOfdCZM2ehfS6E+g0J6GFEjnz3m9j0qQUlKMLwdJrMJsBOSOyGKYUb83I4D6RKlUm1uNw37ZEvHZkECvLArAaQ5ib5cXuP3wFJmePClvGgMSQetQRncCWNBmrxrTEu8qowVje6PFheDTdfd99at3jh2X6b4EQSjqkg7SpH7Egbn6czYa8ioUYCSfh/CULOGazCnADIQNcI1R2FsZjDBXS0jPQ2UWC2Y1IDQ0gPkxvMTTMgNyNhP5ezMhwoDzbA2z5QMWis5enwGNLh+uci+DtbIcpSOdi7nqUUYLFpWZvhP/H+iT9lTdmzAE3XMO9SEtIwtzFy/DgsztwbjnDcMMoTviLULLuU0hg8K68Xq0GVV67HkcEep0ilaItJ8LHRHiKhVO+vhvb0TOBnkfOH5bvTCBl9LLjzwJ6/eq3uiaHnhJTkD8NVvhHepFilyfKAYZwQXR0NKAwK4fooUr1DqCvvQ9Z+XEwep2sxkMb6VVPDwRTBkrhO1tHUJ8yG5ddeDGS6WXqoLcvZ/3w+gJ4+cm/Ycv772HQ6cZX7vsxBtqO4dnf/hA3nz0PpqrzMZqUi6qZM5CXnzU2Jq2ikypPP+t2TK8/Fk7VQCfL6CC/ybwnVZaeITZNzvqh54nNN/4Yn2/8EVvv+HNsWfVb2uBfNUPDQwOqr3AQtqRsOAIG2hJ6W0YrCgun0EOW2ZU49LuBf7xOBNNFD5hTeD8FIWs6QqZkwRh6+4dhmDwb1151JVKTk6L1ngo6E8k5NTEBYXMC+nxm2NLz4fJ7sfzcS/Cndw8i64q7MJKcg9TsDKSkJmv9Vx0Xwp1kRDUmXnOEp6SNB91Bmwj0/IbBUdks4uPDRA19FOgIEBhrOJYbx0FsfoHY3+Ov3fLRM/8QMpISiJEgpc4Pt3sIjz76d3KkH7OnTELRpAwVgIc9veho70SzZTkWrzyH7Z/K1QIT9UliSXkrdcfeQ2rfYmGoVUvmqYW24ljIuhGTxQS7VeyY2C6xiyJhWv2SX53Zdf1a4Ezj1/PE3o+9/rc+mSzp4xH6vwnj29J/n5LOa/k93NeNnBRBIvtO4rU0N+KfTz4Ju9mExQvmYOW8EtScOAJn2irMnbdAvVbFkUYrOQnjxy4IlBTJK6uW1bvixKnMukv0qNsw0QZj9amgWOtjLAH02SW5Ht+OQGx67P3xeceIFnsjFikTVTIRSBk9zylIPQOc1pGYMuPLn+neKdd0FpwDvchOECIyQb2UGISDtk9ehj9RXY9I9lxMqZwSRfDpMNEYT5UM/U+UORTBeKhpKJnFYa1UiSJtel2x5T/Mlgl8lIQJSB7D2HeuFcilNhzJPB55EzUUC5JfzzO+rA5nqmN8fv13bPqHpam+U1UNOxxIMPuQxLhMOFseJu0/dBiZxQuQl5fJUWtjFPnRrqIgF+O6Jn2N7a9+rc5ir4RoynaJs6TPHcofIdrJ/DoISZTcajfHmjul3uh5fFk9TQ5Dr8Nx8q7EEWPLCc4MqmAUWfp1bNp/A/S65Bxb70TXsWnSd5kNktmNZGsERxraUFg+U72sx5xRImlnUWcyjaQe5zFBxhALsVIioN+PzSdmyyAvl6gLmdHQpGxcVQrGyvOQuqN+ymkSFlu/QGy6HP/eCxhKV8cC7zP/afk+JqgOEGn/aflYkKfn8oljUULy4oas+5BwQNb4y1d/XTV74Nz+Jky9jfDJCovoO93yAoa8PCKz/bIloqwclvkKeVzldzNUEG+O2aWPkWAEQfkYhA4spr+Jo/Av1bI+yavUGBPVzuVyK5om7y7ImPX82lnDoRxShjlZj/zmfckr91iP1KQEXIap5mPlLAk8WLf0VX3jW2iiqiUemFddy0d+yLdxKVaFJ5lXkWemMhOFiE1twRhIKkLe2g3IXrgWEWu8YAABo4U5QzDJqgSdNxS3CY7FJLBpdUia6Bjpr1zJXV5I36Ig4xPQhWy8UIwHPf+/A/9OmVOF/cwwPp+iybhxxf6eqN7TXprR4ZQOnyZgOjCPEPUjB6c4QztUXbpB+W+CcJSYMYpY0AN3SzX6Nr+ISPtR/g5CdsIQrlNfnQwHIG9xqO30o2OTVwuEwcXkybdhQx6veuwqvVaMrwRHECwMoiFWjjFmIQ6UMEgzUXzIWQRLQA+/1OvUFCIdoyeZTfDIwryh9qOWvcTkv1IK0gP59By1sDyZoRJRHxqmcpA2VF2yVopjkD0JpIy2jJXl2F9N+Gj5pFsUOKPdyMhWvcUCQ/SVwwgFLmKQkJd4kHHZkpE0YzVKzr8WxpxJLCvtCuhjk19a3+WvLIBT4xa88Lewk7YGRYYr7UsZrex4mCj9THk/DP6TMjpMJBwTQWw+nQfOBKfk/UhBi2qvU4H3ovk/9uBihVWVFcb6mGUJklPvhRBWXAcx+xqb0Wp11mHwg9fgbtrLUJuWyC+vawTGBESEQ75eo9XCwqLV2b5sZssMrI+1hoLwyToxyctx69ZI8KXWkzG/1meZk+dZquFNVaOsfOc9HZ2aWyJtyLWWJgWUFeUtKa/GwHta/yjM0Wu1WkbqZ5os0FNtRPPo16pG5peXsGRds8ofhVMfeqlWiTMDrGYjAnSZzNllKLrmk0idOg9he5wmLlQ+obYTaN7yHEaO7ydWZNsfAzxmO9IqF8I5OIKKtdchfe5StTE+kcVyMv0tNoytSF+ICGlP8CGpImhqGJLC/2qfJuZToKxq9DJ6FoHUXizR7/x7cBLP/z4ITj8uTJRXp8tEoO79vyJopwiZIut/gBQhJDUxKSfklW26+7a9Csfx9xE/MqqYUBhTIyz/CAOqK2lHN+3Rg2OS37plEpDHBz66iqpbarMU7Y1HSZAkyaYYV1UnZy1dXDxVB3/ISYYnXdGSJJ8m0NI/EQBtCTXviWCyBfW5RalUDvZH8slvqVNrjwIZFRytz7xPqyP/mKL+koZj+fTxiIDKbyGvtCRfoTVZLbDOWYOSL36Pls4EV281jj94H+JCwwglF2Lm7b9GOCkelqF+HPz5p2FnWtXtv0TQZkFopBcnfv0VKjAHXdB0JM05B6XnXQ2kF6oBR4wBotUiBlMbH9uUnsiZdzU2OgXkjjZs9YeHpjQJMbyocPN/CDo+9etY0NP/U4gtL9dnqu+MG7+MdehDBO0/QYJeRjok1xPWwbrFnZGduINGYXgOwO1A3/Z34djzBozuAXac1orMJF1R53Eg49XCJ2GzmDFwPLICTJqlWKqM8sKgfIzVM0p3McDYjXWrCINun9ohVRiJh4D0Wwk1QfouelsNgX/kt9LvakhRq0MQVpeNZlRd8lvyinsXZA+CtFh6Gm9q+BDGiKbJNWvV29RBtaVbLslLa61Pnamy4nIqxuUP6b/JirBJvuhN61cyExWfvB32kinwEb+WoGw/QOtptinL7mcFCW4nggYvq4ijlCaruM7EWDc80EY9RNfb60LA74W3uwGdR49hynnXImPGYvgtcVSGftZG95bNCx1j4dRfGj4FtPGPv3sSPuze/20YL1wTCduEgnbKoP7LgiZwWrlxP1VHSVTnsR3oe/85RPo7mRhQm/zIt8/la1zKEDOfrvykztg5Wu23MB95RcVf4oJRwKLDFQbW3ivWhMPHmEzWoQrLkUt5SF3C3Np9/lDl9DZU/fwnAqDwKreJK3kNQWypLP842R+KGgVKVr7Jd/5UeSnAvogFkF2GVT30JaWMbNcir4ZrlcpJVw5i8bQ01T4bVuXkH68lT5DCK8sxpX7NYrMPIoRsSPKEjGFYs5LgtUYttsEOe/k8VNz8QwTYPyMt195ffAUWnxthxnE2WWMUl4VZX/wu/EnpMHF8tc/8FqHuZtWOIeyDp7OebQd4MK81HWkL1mHSeVfBLLtqEQ/yTQ5ZZD5GrDPAeGUSCxoe/78LimdjQOO9k2mnCdqEAzpN2DSkfZzB6wyhX2sXZBqeGDEod1CrLgB39WH0bX0Fke56hGVjQQb8yvUiAcwWuwrqA0wPUwjFvTulfWFG1iVMxwZZRlXLQ2NYaSZ28LH9kj17QtTOChUqifeESaX+sSb08TIDz8K8Wt80y6IztQipEmEyvewvq3ZLYV+UQDBGkjqkjJxVGg9lMVluLA6Ufqgm9T5KW5IuSdq1KAmeFIgikbqUYed9eRUmQqUiH24OGinEiZko/tTtSJq3GAFzAkxmChT7ZRrswNHHvo9gXy+Kr/4akhaepYTf4OhF+85XMdLaoHbMzFh0PhIrl7Mh4s8ziAO/vRuJaYlIyC0hBSMIdtXB0VYDu8+lPiFppnAGZUNfWkNjXgXKLryF5eeo11iM9BaMIRvzkX4cr9BLxvPvwL+b/38bdD4aD7H89tEWTeAMgqauPmLQE98X5Abg62hA15aXEW44BPptDISpZZldMa+JrgeZRzGjtCWMI7NusionJDs1+1mH3IsORP6ofoqeVrpagfC+1teT2lIvIwwulkb20CVrquVWMrkg5FfxTlQg9Ol1VUx+y332R/qmj0+zXlpsJCmqhShqNaFkOQ5Ozy9nyasYm0la3Vp9ql4Zt6pFhEj+Sln5rQmrNhyt3miV0XFJv8MIpqbBSFcwTBdwxvf/jFDRVN4KY2DXG8pTsKfnI6W4HPEFk2FRb1OGEXD0o+nAVhhdXqQXl9AiZZBBjPAMd2K05iiGafXnfOYbCMYlwuTzYujQbtjj4tC263W4j+9Se39EjHZaZD+bCsAsq4KJF3HNJSaMJOQgd8nFKFxzDQJx8Wq8Oi3+E9Bx+X8bzjQGSdfvfbzp/TFgIUVsAd7/GMI2/p58gaK+uRl2cwT29sNwbX0NGHVIhEAu1fa6UpaJ5eQQdrPakyDfS0vOyUVf/X52WrQic7J9TStKO/JXBmamRpeZRGHkoDprYxWG1I6gz6+2k1dtSilmULN70lcRMDKFKkIhEKZXL0sqxpe2WIdifI3J1X0qAAElOHKH9eltKUGK/pa8amZR0tV/pqnf0hbrlzN/yykke0RLHh4asZgucslk6Y+2e7rM6vMef8v2jP7cfJRd8znEzV9OF87G5DBG3n8V7e88BkNOJbLmr0BcbpHqk4+x1lDDcQx3NSI06kTOsitQcN4GJb/m4TYc/PGtiPjCSF1+ISrOuhz91XvRtH8H5mz4OiKZuSouDsu7Fhyv0WChtTbAEtAem8jrz+p9+aE2nHj4O7SYHUr1KZ1uIn6p0ALWNCRMX4LKC25EJCtfKTp59qkG/V8ERYP/JdCFaCKQe7H3/9cFTSD2vlxv27YLx48cgznBjlXLVsDi6EZ476vwt9CyMU6SN4+UtpP8Kr6wwZ6YQg1NgbAlUeZS4B/tga+7lXnIrAzoVTw11jdtoNKW1raIhfwlc5JBxYrxhrqn51OI0QrKX96PltK7TibR3DWxOictj3CmchnPACqfCGC0HtUfkRDWF9u+1CVnua0LupqA4W/VjDyPk3uMHbV4TR4jh2CunI/yS29AG61RdsUMJBROYSqFn65w5zv/gC05F2lL6RKaE5UgtL36C/Ts2oip134ZcfMugM9EF4/9MdMthH8E3bvfQ2jEjfyV5yAQnwWrLOTurEHj87+Gv/s40mesQ9asRWje9Cy8xL/sl2rKLse0iz4Br8ejvl+RNXcNQhYbTEE/6v76bYzU7aCSkLliGZ8JIxxL/7AfwewpmHnNLahcsIbK1M5xEQ8KSxooXP2X4OPWFSscOuhlJ7o3HhQfTZBvnKDJoWX68I4xj2Jq5mG5jxrE+Ps9Pf34YPM29Pf3o6e7W30RZs68OVi5eB5Quxs4/B78g11kNLKMxC7SljQpkwUkYFpmgfokqlgfmM3wDnQiSGGVmTF5BiX5VdzE/skHKKWb6jOvXp/GsASNscV1EQsmY5GDf7WT6rNciivLikXuqYklhVYpKjgiiBz9GGL1cSoBJGixm7pU95TgiIXjtRJ2Jbia8Eq9agcx9l19ToEWWyYOpX7ZMSxAV8zCvAGjFQkLz0bh9TcDGfmIyIdRWE/Xm0+i/5nHKBheYFI5ijfchpTKRfAyRhNrMXp0MxpefBipBeUovfgzdC3TYR0ZQsPzv0Vv/TFMWrUeOWsuQ9iaCnNgGC2bXkZW+XTYyxexyzIBFVAKT77BEe6vQ+2Lf4Knbi+MaeXIWnIe3MMeJKcmKTYaaT2B4dpjiLj6WM4Pn7ifjIP76JJ6k4sx80oK17KzkZCSIsZY4U8pKw5fw+TEMJ6Pxv/+MFD01In7vwB63Wdq46Sg6TDOsgmcPiBWFiNoOnzYwGPvyQdB3333fQz0OzAwOIjenm709Papbz3arRZcf8MGTM9LQmDPG4g0HwR8HlotQZT4+9J6GP6APJBmmmh3CbITMiiA6RhorqdmdmsrIphDxi3T0erjpBRcbdpb+qMLhEYAyXfSMomViV7JfvPC+CqVcOYhRkEE59RMumWSdE3ARRmwPpUm9Z/MLxZXZjzlvWWfKQirn4xNQQ/L9KTNhvQVVyD3+lsQcY6g+aWnaD2WImnJKvhZmcXjh7/9EJr++Sf4a6phlA/gZOVh8rWfQ8qC5bR0MuvIOLSvFc0vP4Wk0inIW7QMvrhUenSyWaU8R6SAd9Wh5eW/wlW7CwYbY+PEYuSedT1yFp0LvzmBwjMM0/AQwonJMFqTYaZw92x6CS3vPAGTawiyqCVIt93lC6DH7YHHTpeWLmIh+5CWm6k2vLZQQUocLhuSafhX2D3l+sNA+jkez/83ILbfHwb/gaCxQiVk40CV0/J9GALknmTdu48M0dKOfscQ+vsGMNTfB4d8E21gEEMOeefMjOUrV+K6a9fD2HIUoX1vwDLcrT6YEKZ2F1NhkDdG2RVthlBal0kUWhFpX3WBVkLOzCsfWJB7qm+0fNoMHxnYL5aFDC551XcHeXtM4KS/mhWS5VpKIFg+dnySX34JorV0raxmzUSomF/OrEYsj9Ql0yXqPoXYzFSx2nItNYlXKS6uvCtgKZuF8q//DJ64OBkKjH4f4HJiuGY3nIf3wFl9FOjvhpVCEkrPQf76TyJ71QUUBlrAoBvmjg40P/MHOA/tUf0OZZUgf8kijHQ1YbSxFmbGqnHlM7VHGx01iNiTUbjuauStvYwxVKLCtY2eQssHT6Fv16uw8bfBnoqkylUoWnslhhpPoOnNf8Lo6FQfsZDnjyN0/R3DQQyaU1C85gp0x2XBS6WYkZ6h9i9LS0tVH9S1x9lhs1phoWK1WCywsc/Cq7JboeBGeEzxLg/1+wyg8BtDj48LsYLxcQT7/xROzjqOF55xAveRg1Hlo3XIfPY4OKU8L3t7B7B9514M0IoNOofgdDgpaIMY7OlFHw/XiAOf+sQGtDc1oLWnCxdefCkWzZkFz/63YDixBQbvIK2WPK0yIxQSl1CETzxJs5oo0BldEiUGEUaTdgWp+sJembzQ4jX2m9rVIAtnBR28J/9kq335GjNNCtGhCaRWpzCBVr8mlCKIGjPIOEWQVA2sV34LKmUFiI4jeU7Gwiq/LEsSexmkexZJyASGHZrVFkvHf+HcKZj2P7+DLyWNcZcHJ554GGmpKbREa2HIzWD/pI8+WKhIwoNUXNWHMdDYhMSqucjJzULjU/9AoPUQFVIcZnz1h8CMeVCbqdNqmowy60pX0+tBoL8DQyf2wlmzF8OttTDFxyF1+nIUr7sZxsx89j8Ii38Ync/8BoP7NyJAdzbM+CxAtHgDJgy5R9EdtKBo5VVopfvZSW8lwZaAxGQ7rAlpSLAQP/wv8ae4yGLVUtNSEJ+QhHgqkgQKnnwcWbYwk69aW6hoZa872vYxQdMFYvxZo4Ou6M4MHyaw/9tw6vS+YoQJYJzQ6XByYDxL2ejA1e8zgF4m4A9jy/ad6OsfogYcxijjtN6+fnR3d6GrqxP9PX1Ye/ZqMl0YbgbnFSWT0NXWRMJGcNV11yHLTtdkx6uwth8jF4sbKSs6ZHpA3EshKtsR3pa+SHogoIgm7Qth1AyhEIexgyIAy5jIAHJf3eNZleV/mQSRkck9mYhQHBMVIu3DENo/ASU+KnO0C+yvCKl6tUP2K2AOFlN1Skb5ylzehq/BVFgKyKqKEN3k7lY0Pc0YaO8HypKGzEkoue1biFu4hq2F4G+u4RgZLxUUqY9Be5ur0UHXLb1EtmCLQ8vTf4WvvUY9G5QYNQ5Wxl7Smgm25Reh6pZ74bWQOXvbcPhvP5EvuCD3vA3IWXGuEvIwFQyCYnFHGfP5MXJgIxrffI5u4SBddlmRE4aXgjfsDaOLQpa+dB2G4otQ3dYFM61TQkI8kilANruVio+qUGYaRWg4Ftk0PzEpCXHx8SqEkFcw5RmilYJls9mZTqGLtyMxMY4CGK+29bayTrF68vxPBEroJWf9EDrIWYfYax0kjw4T3f/fhn9f0JRAxfyeAMYPPBbUgOU/78sG9W3dEpuNKJexu7sbHa0tGKAFk5UE+XkM9vkvnsifVjkFw85hBDyjtGFBJYyZeZNw2TVXwNh0GMH9r8I8zODboM1YqpkE1Z64bTxoucLCJCJkPJQWlCx6X3nWBC5KON5S4sU8yshpWVVMIRZbrKI2+6cRW8VVPEu9cqj6WEazTBb2S0k965LZQ3FSNYENkQENU5eg4kvfVhMdQ411tFjpMKTnIRjwwNjTgJYn/0Rm34vk5eeh9HP3wUdpMJI5O99+AUNP/1F9ZNyYPQmTNnwWSVMXwZ9A0TLRMnA8fhkvx27wj8LgHET7W/9C/+F9mPPV+xGZPAUmCo1YdbEiEQpe47OPwNOwh2PjWMQlDY4Ql7R4QQM89BpG3SH0eM1ImX8WXLkV2N/UBquBrl+8DXEJCbBZrBQMuoQcl6wcEeUle/wnJSUiISlZuYYu9e1Pt/bKEcchq2VEeIOMpe1xVgqXVXkX8onjBNYpli8lJYnCR8GjxVNCx/rFexGc67ymX+u//78EEz6w/m9CrCYZAyXQBvXd6trGFjQ0tcDrlt1L6VJ2d6K7swP9QwyqvV4UZWYgOzsDRZNLUE+XSIhXQAF0Op20dP3K9ZLvwsxduAArVyzB6N63geMfqO2P5GtOQkgRapnFc9NqSttCCHldhVfSGdUluRILJKvHdc0pD1vVHREcoknyCGgCxgvJLxMsUkalMYGHfhZgTQjFpyOdMU3qygthiEtXVs7E/onV6du1EYP7diHsc2HSdd9A+tmXIjTUhRN/+jHis7JQsuE2BIRBR/0IDDSg6Z23UHnxtRg6egBd77yAadfdAn/FLFjMcRRaIzz1h1Hz++8jztHH8YhLZUIoKRWpZ12LyRdfDjddNmPQj9E972GooRVlGz4NL/sexzG2PPJ9DO/cxHo0fPnlUy/WANzeIFrpYSZPX4Fw6SzsqWkinmgdaW3E7ZOH1mYzmZ/4Uu6eCBd/J6UkIyUtTQmEx+MjjV1qEks8BhEqH+k7NEQaEtdTp1agrKQEmelpSKZFk09FC4UEl/J92tHRUaKb9cqHm2wUZAqb1CttjgmY/GPb/78TtDEhowY/Hcj4Xh/efX8LeujPe4h0+ZynfL9UviPe39eH7rZWTC8pRmlBHgxWMpHLC3sCmc5uR01tLe1BBNmZaXAMDsPjHkEchWrY68bFl12G0owkeBnPhVv2UdZ8jG98CHhd1NCaxZHYS8VX+ujZV7FgBnGbRKiEWPJfDmphJZjMK3GXyJ08C5fCut8vY1UfptLL6sC8VPEw5Jcgb/0XkDRtObxkYavfj4HqIxjpaEJu1TwkFpbAQ1fPQoMcSLIrKxw8sRvHf/8tMMpByvJ1sGZkoe+NpxEa6ISJwZGsITTYzYhkFKHo8k8gacX5HBfbJg7Q24yWZx+Dc882xLPjQWsSTLSc0+76DgIm2aExhOrv3oHwiBPm7Bz4WhsQ9oxQCQThY9tujqeP47OUz0fi9FXYXE9l6IvATktpT7DRy41Xn0WVOFaWeolbKDOJSXQLM6kcrXQDXYz9XLS2AVouES5ZRC30dQwNUND8KK8oQUVFOXKzMpFEV9JG91Ee/qvdEKN4FUzq+NQVmEx2BcRBYLISNOJdQAlb9JgIJH2MJ/9fhgkFTRKiQxu7Gg/CdGNv3Co4mU9PlRR9YKcPUH4LYxrQ1NqJIbqFMis4JN/5Zaw22D+AhuZGxiAmBJ2jSOS95NRE5OfnwUft2Nnbg4SULBip2ZpqqxXC4+jXu4YcamV5SoKd1sOCC668Bsn9bYznnoZ5qJXuo08RRqb8xa38f7p77yDLsvM+7Pfy6379Xuecp3ty2JnZCCywyOACIAJBUTRpiCWVTbvskqWSZP2jUrkcVCrboiXTFlmWWXaZoiiXQFISSIAgAgEC2MXuzs7uTo49nXN8OQf/ft99t/tNT/fMLABZZX8zr9995557zne+88WTru0QKMvy8ZplCE8txRIIf3XqLu7SlsTbnEK5imqDOpXPOkP2vNb/eofqKQmlnnLGhyjkVBK+vkkM/dLfQPjEeZZPPHa2sc04aP2Pv0qaBtB67nl0feDnEBocxcbXfw9rX/9dWqE8LbRtkrbX0crt1NygjZxqSpHt8PhpBbrGMfyX/ipiH/ok8aLLWsqiltghR9Idi3bBE6DSmL2JO7/9PwCL0yyrRBfOsfCpSgmrGdLnxLMY+NjP4/WpRWzrNbcUoOZmxlXEXTGYMzKoiI8uMIVCr8Xt6OqykcR8IW8DWwXtghBrsVxZrhQ9kEwqg8kjozh+ahIjfX2ItETQRPdQ561LYdnxb4cISSMYbdUn1i31/CaccustcVfY1H+2v4/fllbvl/+3YVfQhJbDRsL/EFTYqZqHStGCxNcYD9HX6uinNqIPbaNwfM7K0eP19gt2GZWw/9qGvPlkiZo0nS9hO57C7Mwsoi1RCp4Ha2uruHn1OpYWF6kRPeikz97MR2J0Sfp6urBFt3GJuOhtrM0Mwm/fuY0yrUU0GrHXDtYKJfRSYx5h577y4Q8hffUHqLz9x9T6cXInMVacoAlpSoK7M1mM5OJmmpUoG8/QYvqpGDRYEGC+ktxSWgcbcfQwXuDzmquyCWkKgUMChxiu8OkQr7IG9Sk1vqYIPCOn6TL+F/CPn7CBnKblW7j+m38PFbqVqFJQmCqL7FpOWWORsGY7DYRXveek2SXs/K5UfBRoulgdg+j++V/FwCe/gNz6Ih787j9D/sYlVGjFKnQpi8yXoCCuJvPwDU9i7Eu/iteX1rG1k2RzfAjTyjTRLQwE6G6acO19Ii0t6O3pQYR5NECSTKVsVYhGJ2W9dCREMk4Fsr2JYXok586ewdjQCDraomimgInXAqKTyuO1qCTHx5anHQCH8ZDAfivJGI/l0Sp6KXgijZHHvfUE2F/uTwOuoLtggqZGqxJjMjKAAvaKND81nK30Zv1V2up8kQSkhvKHGZA2tdhLTxXIis/yGQrf8hqQLaGrbwA1Bq2h1ohZnH117hJmv0CLteXaaXg+SxcjzY6bn5tHmD65XrK6RUt3+dI7jNWm2UkUNgbOEQbara3taKe1i9Marq1vGRMov94ZnUkn7F1lmTQdtkoeo0Oj+NAnP053tA1bP/wa/Ddep7zRZZIrQibRt2DX1zfiO4zg5f2yp0jBYmB+4WW2sR3pVBzh7DpyM7SqchtJLGc1i4b/ZYPqsRtBOk3LjKTlrT4l6hlxWHMLhdaLMsvTOsxKjRaB6bK6YhLRSuhI0PSu8HKx5DynFTLKYHg7hBYd9cZhibr6s+QnK5dZAmmbJk45KqyVVBbFwQmMff6X8c5mAmvbO8TNb3NcIbqFQbq7toaTlUqw5M7FYlF0dnbaAIUGWBQ3ZXJZ8wg0faHvXDJubn9HWyvOnT9NCzaOjo4OtNDFLdy5hOUffw2h7Db6PvUVxE58AMmFOUTZJ4VQi1lINUTtFsUd/tDHbZf+2N99oH7iE8TVFVRTbPbNfqOlUxtkCFzBexK4fdYoMErbL0BPCx7GLbVS0nGn/EEyQjELT556lBil6WP7Q0SyuYlxBk28b4v5NhAI9rBCvfdGb9WnxuXH7w1ZfFOicFYZDxWzeTS1tZlmdByxPTCmqRNP1HCJYtqbjETeYsdp8raMIju0wHikwPhtaWnJCNYabaUl28Lld97Dxso60rSwzeSJKAWvtbWFlq4XG2trWF5eQVtrJwJ0ebSQeX2T7iavNedWpBCPH5nEZ7/8RUSL20h9/w/gn3+PeDgSoEERD9ulzgnxuhzpQf+rvwxfuM1RAu98E2W6XugaRfcLH8fqnVsU6CDKyQSyK9PwpzZsMt3ayudtBb/kTgxhpbKt9c4UKFV0FMO6nencd6/1R9ZE832a/9N0hWJHNwevWb6e0QANi6OypMBTC+rlU6mql5Yrg0LPKIY//1dwZWsby9s6fKiGpuYIQs1hhEIhEy7XNRSDKubq6Oi0b+Gg0cIM3UntoZPVKrC/C4zDdtZWqNwiOHvuDI4fm0B3R6sNlAS8dFkDdDNp9WqFDNavfAvNwr+Ux9q1yzjyqV9EgDhtzU0jM3cd3c+/ivDRF9kWKhJ9RCl5C0Yv+QsSRoJJjNNyFxqF4CCBUPgqkNIQPK3Q/SzAU9pJ1nwe+vZsVHxlG7mNJMKtIRQjej/goO0D83oLxCrBPDtsbNYY1edtpm/dzhIohJ5mZHdSSK+n6fplMXh0EC10J6Vt91ilAZgovzlPIbp88wbuPZjByOAAnjt7FlEKgnpU7pmETsF5mUKn9YVifs295AtFrNFlrJDhO6ktt+NJXHnvGh7QguVTxJ+EjGo+hq7k0HA/ktvbuMt7rW2djPM6sEwhvD/9gMG3D820uHnWM3n6FL702Z9DjZ2d/d4fwptYkC0y4ZdlIt+pq60t3pYehMbO8HMaNQpWubCJ2uoSlYwHLSdfQIGWvotMdu8PfgthvbtD5ZgCYVnM47zh2xEoMbO+9epzqRqbzJZGZ5o+jhUMkAaaK5R64j/KkQTBYjRmVz6nfCkoKjsydZm/c7xeTOWQbe3F0S99Be8lClhg7Ct3rTkcMbcvEKYw6H3BEmCWw4612KmjvZNKi31I3HO5nA1Q6W0EGrQq0jUv5YtY2drADBVex+goJs+cxujIMGnfhI9PDKKTtKXpt7brjXkWpJoO85lFTt/+PhK33kTXqQuYe/cHKCzeQrB7FCe+8l9h6vf/OyTmZtF88kWc+PyvoxDpJF3Egy4F6sLGK0t0L+2rfkGw9tRh95o85F7rSeqfh54RuAJ4kFX7ScFTjCepaPL0r5O0QmU0dXWjuZ1mPOyD31wTw83A+RLT1SctKVTlzSUE2QG1WBu87UOUO2pFMpqLvLwaaXbpEKVtscPevnIduUIOJyfHMNDVi2BzEEG5QBKk+ZsoannQ/F14dRrVmecRfO7jJEgTmYfMViZxyER6MZvW00notGQrR03bxrgtkUzi+pWruHfrPnIMvjWZ3dneRmvTjL6+HsYNO5i+fx/BQBNaOrqQyKYodNNmBWItevtPC848cwGfeOkcUu98F5Uffx3+YoKc7ac7FUI+n6Ir7YicJoM9oQ60feIXEUIY62/9MUqrM/A3RdF05oNoGj+GCpm0tDCNtff+jEJH3E0r83kqN1TzdOfENLRmbLt92DZRzulc3VMHiHoauKEwqU/qnMCsdi1DWaFrmKMSytDKbKezSIR7Mf7lv4KbmRJuzi6YwLbSw5DwaGLY59MEsCNc8hJkjdpIp1a6fLJoBfZPll5JkcqsTCWXzxcY827Y9EucNDx58hheePnDWMmm4WuNIUePp725nQouhnX28aeP9KCHQivp1542tapaSmHhq7+B6sYCRr/w1xEYmMDcv/z7jAFoZT/1a0ixzxMzVzH4wVexc+cdzH/3/0S07wjajz6PQnMX+p75KHzRNoYvKrbEeNmHEoVZ76cRb2pwTtMpxmk/gXC4gsWHLV6sk9d4WLy5H1TH09bjqbIHxGSKi7RVQkS2uIuMr8lGzeozkW5CCRkyNHJk3nKGwtgNf3OrzXVpg6FXlkh8YZiRrCakDhKzdOGu3L5lLshxaj+9gDUY1HZ71kchLd6+BO/NS/Ckk6gEfShf/BT8nV2oUgH4M5vIv/manVeBsy8g8NLHUPMzRpA2N41O10LBN+mQIzOkWEaCcVlHa5tp4Vu37uDGtVsUMMZhhTw6GYy3xSK0hG3U5D5auvtIZwuIksn0Du37M/NIxLeYpxWdVAIf/tiHcLwniuQP/4g4vkGOplIR5mJ60sydItDKD70tUFv9dfqWzkL2ky6VcCc6z7+EwNAEFUcKq+/+EMFCGoXl+8xFZqdLbB3KMpyy5BA6cZ36wOl8CZgEy/m2d+yy7WW6ho7lqmArX8KmrxWTX/6ruJ/348bULMPlgk0gNzH+C7F/JFhym/QJa4FyVyfa6RHE1Hb1Oy1VNpOjkDnHRRT4KTJ8iG+vY2X6GjyFFXoIXRiYPA5PrANF9n9HxwB8LV0y8whS4MJUYFHS9cXuDiSJ97en1nGsqx3D/jLjaVozKcvkDsmYwtb1H2CbfV/LJdB99kPIzryHwOAziJ18CdtUTNUg+2pwEmUpq+QaKnT9m0fGUG4bRP8HfwGpK9/G7Bt/yvCG7u3wMfR+6Muo0QNzxO4pQf3G/AqdJTRSdJJV9Z+9v48/AyE/6eOzQR/rDntsT8Dc68cJHfmlyhi5ipW7D9De38GgmfELG9TU2W0VlRMZhBkggy6GnwJick4mk4vileUiUaWtTGcJCQklXb337tzGJt2Uo2Pj6OympuTzNswqZsrsoHT1Enzzt+FNb1OI6DKpRdRSsuXlEAVp9Di8p55DkbFfMBtHdWsFnje/A3+erlpLKyqTzyH4wU+gFmwzS6cFFxr0tjiHH83R5cV8dG1ayQCav5mmi/rOO+8isbXDGC2LDgpTK4WunW5uGzX93al7WGbMF6PbpJUSK6trWFxatoWwk0eP4LOf+jii2Q3Ev/dVhJfuktmdKQJTLpSvUq1ISogaIqx6jhekTEVD+FRYlZof3S9/gTFvDDvf/Rc0tgV7VKG/Mnt533GL+NusGEujBaxoaF+uM2NWfReLVcZdoOXKYYPMOPn5v4ZpTxiXb88gW8zTYgVsQCgcbqZwORPJGkLXBG8TLXt3Tw/7pMuWNpWpVLWPrEgLVlI/UPD1jgjtpFifvY6W3ArOjkYwQgYfPnURzV3DSLL+TMmLcKwLMQqcn32bpIK4Hs/gezMr+PNbK1ijxa6QvkP0c3/jE2dxNuJBxOL1KkJU4Dp1DKSLLLGvlMDMv/1teNln3c9/BLN/8s/ReuI8+s69jNW3/5zhzAK6zn8EoY5+rLzzHZso737xc1j+i99DNZVCx/mPI9DcgxZ+ewJ77794PyCFJoFjbxLkJcg/9+O3/+gN/M4fv2tbfU6PtuLXv/QivvDiSRNIbV1yhlhkoGTd5PJbAY8ALVqNFpc6gDnKyW1Ub12jeW6mC9gNNNNS6T0QLERLjkzaNVdBN8FD10MSLLYQYmsJxknXbqA5EsHE2DDdiIhpTWcHNMveWESZVsu/MQ+fJlQp0DotWEPi8oFshZKQNI3hpGk9veqrFdM2EmdlWQfxw+c0HF+OMJ4cOYPAy5+Bp7PfRr4sFtLJThI65s0VS2SeAjY098bYTQphfnEZl9++jLXlNTvLURZOy3yibK8W7S4vLmF6boEdyDiGrlY8Hsfc/Bxjlw6cv3AOP/fhF1G5/xZSf/HHaE6tokIEPRrpI2MpLnFGE+uxWd3d82gKwUYd+aG1MsXECF3HIsiiGPCeKKZb8jLkXWhQI0/rlKMgxGlxtkAaf/FXsNQ8gLeu3UYmR69CwtUUMfr7/UEKlzqftpHCpBUavb09aGtrR4h9J82co2eiWEsfueCVYhYpehDrcw9QXbsDH13CEpVeS0sn2xxG0BdHLZ9GR98ACv4WdA+NMZanwPYfQc/AEBKM2fxUyFvBCO5la/idG3OY2yrgbG8L/t7zJzEWKKOjKYAw+1P7qNVCOXpUPw4dGLdV6UoXEsvEvxkPfv8fsr4ddIyfRaIYRO/4EJbe+p6tlQw3+RAcOEY3/T6SU1dw6tf/MaqtffC0dkIvbhMvv1+wftI3H13dyeLv/uYf40fXVukVEFPFzz6dUxOgefMjwBCiNxbEuWPd+GtffBEfPz9qcbM8LIH6uN6bu0BeUK+LL+iCzE0hVKZ1iMbgpS8s8dRIohaEylLlqUY1MmXnZfCZO9MzmFlaxMTwKPo72xBuIVOSYNILIl517g5w9wqgd1HRBbFoQj47H7a1gvxUNUzN1ungmodAaBlqJIDcMQm5XCaVIWCjHHKyw8iQFU1JMMAvd03C9+FX4aUroRFRWQFZO1vfyPIKdEFl6dZX12m1gmxPEKsrG3j70ttYmJ9HNpVGjMza1dmO5miErlG7jXDevcu4MUirTFcsTwuzuLiAZmryn//cZ/DS8QnEf/Q1VC59A37Sz6wzY0NZN7mCEhzbZ2YcJQEUaaX95JI4w+i2VYa4asWE5qK0RUV4p/hYPJnDKmO58Vd/Fen+Cbx+5TbijD/VLy3RViq0sG03sRUV9f5qoUXr6e5GR2cnLRuFiwKlQQ0pHCkjDS5J4LKZJNaoQK6/8UO66YtoJn1SjOuGJkZNqbQVU7g6tYj23i50DXXi2Y98CpN0HTdWl5BPxbGysYmLr3yasWqIMW8Eby1v0qUcRIgso6PWC8UMWhiO9oeacXH8OMJ0p7UV1S/X2/rvYaEQ7/jZV/JOSokt8lMZt/75P0Dv5DNI3H0DTUdfROeLn0Gkc9ziqALdzkCkjTTV0JU7KrlXpoyBWNz9PhDq6RIyDbK98eM38MMfvYGNVBGFUA8qTe24cGIIX/nCJ/Hu9ZuY2ijgq9+/g7k1hjo1rb0EvaMwnhsL4bf+9i8xTtV2q4fb5aHWt6ig6qHUsjO0g9leAOBm0JV+ENE0Tfu7N27w2osjw7RasRYyW4C3xVLs4Dwrvsv7S9PwZxnPsTMlVDrNSgJmBYmByEh2ZqIq0MCCCKE6JEiNxNC1OoR5dW0xkQYTlMXNR2ur5024LXbRNctm63Mdfahd+CSCpz+IInHWkLhcPbnKMqQFMlqRrtYGmaVEgW8nY2lvnEYw79y6h51EghYwhH5tVqRABslMYk6tuVSbpXQKVD6ba2sINwfx+c9+Bqc7I7Ry/wo1MoU618P2SoCkKJwOF9LCWXSRApDyUXOIl3AijtppEM+VsJD2YOATX0Km/zhev/EAKbp1OglfwqV5Qi3WlZBqclblhmitu7q60UPXUBPNGn3UcLzc5mKB1qvAa7qr2n+2s53A4vRNnOqP4fh4Hy0VhbK9CwxHMNLXjmImg9n1BG5eehOf+PRHyfBBdEaasLyRhLepha42lTFjs3B3HwW3hLmZZZT8WSqnZgqR2EyHJ1EZMC4N6D0HmVWEZHHbJvn8ALytY3UPpb44QILAp3zkFe2e1xpWW2JGavlEm3SaYlRGgGGDX6PkFGSflJO2SUmxiQNVLz+ibyO45bug34KDhE+/1RcVfra34gwdFnH1+jW8efkKNhNZhHuOYsfbgSvTKXpK5GAy+Etn+vDf/6efxjMjUYoGDZHKcMtjtfJWPOzYWlAWqxE5VU4khP4M45T7MzPopXYc7ummtmesxs5VfpGmvLGK8v3rCG4tGlGtZD5fpbujCNNPjtZ+KcVd3mNn4SVD28AHXS25flarXCo9R6Y0weLz5s5ScEwYab1sXsXcDCddwq5nHevpNEx7s+7TvZrxtWGBMYQ3ncEpfwrPxJg3OojShz+D5qPnUWRdEl5ZOdZo5cmCaGnX9s42MtmcTbImdlK4ffsObt68g+3tLZs76u3rRTDoJSOHLF5aWVlBjm5TQVZyfcswGjtC7feXv4jQ4m0kvvMvEdqaM4VAkSC26khHwGSpdWCr5qOKlLJEroylVAltL3wMwbMfx+9//btYp4bt6h9AD122WFubLar10wpq8a76QHu4FHNpYENuo9xAvUA4qwEECppW3OTyGaR2Elgn0zy4fwdBuvWvfOwVfOjUBKMDrw38VAMRKg72LfHTi4WlOHMk8Kriten3MJC9hb4WKi8yea3ajvbxc8jQlaooLvXSYjJODgfU7xSIQhJBf43CSevOWDhAWnlyq8hs3aUgDsM/9BF4O86TVdQGcdmj0CgYdl0XoMb0f1dgQmI8Jf7UXkHHGChe39newTvvvYfLN65hdOIkfu0/+FUMdepEL+FGniN+JsAsQoOJdx5M40/+7FsMK0ollkGiSHh4Q7thr965j1S2gInRIXTSakVFeGtfxVZ+l2an4KXV0qCGdv165Zapa/Qthg21IPQpLfvZsFGvgtym+Ab8zVF4yQzeFmrM936A4Nx1axBFnlgROdYh5WTHB0iWeUtaX+keRf/5vFMPmdLiHT67uyFTJooP6CV9S6Ug5sm8x9nBxUgnZpp7kWxuQ0dPHy48c8pWP7hE1GPufFSJwid0NG+Xo9ZPUlA3t9bQ3d2FdDqP2el5vPHmG9gh0+plyd1UPNq6od3BRQrM66//2CyezsKXBSkz7YMvPI9f+cKryL71dVTe+hZ8xYSJm6x3kUIQp3Cv7BSB4+fR+ZFfxB989y3GhrNo7ejE4MAoot2txvga9WKjbVBDI3vdXV38ULjoIqocCZeWQGlhdpltN+GlJYtvbmBlYZ5tbsLRM2fpcvUiIneYNNbUxsttPZjo7yHhK6ZAo2G6sfxnq35I47WtHXR65xGe/jaCJFKV8VmNQlmyxQqMDQMtKNOlrgRbGbszJtfoZTnHuHeLlrZiUyLqw+2lyxgefRae8BBqoQE0dx8jrdXn6jcHXCE6SJi0svKnBSk5ncIWoaIxD4Npxlt7KOyCCYuY4UAQk5J7xLfsR+W1EWOC4U45ul8fWMuTV72iQZmlLW5s4Pa9++hkBwz39aFdsRZdL3MH+XAtsYnq7F14t1eomTJMkNtH6yIuFc/oDztBbkCZHe8bm0A1RTdSJ9vSxanFN4HmGNA3TquXQ+XNb8KvCWcyjP+Tn0cxmbBtI/5cEtX5WVRUB/P5KSi2po/WQoImy6V65EKCmlSEMDNNJEU2H4lXosbdoNa8E+nBdrAF7UPDOEV8Yu0tVCZe0NnCNoXztdUHuJ3aJk28eLF9AM93DjK+YkewXXIbJIE2xEtCyv3KUuhWN9bQRkunkbq52XlceusyVhnraSGtBlDu3L5Ba1lBtI2KhC7p9P0pZLc36d55MXTkKP6Tv/YVnI75sfzNf4GtW1eRiPRj6NO/iG9euorL16jtY1EMjo/Teg3akLw2TUoZaMRSsWSXjgOggDVTUSh4zzPuFeOUKVxacV/T4AaFayeZwuzUFFrYjJc/+DyOnT2Frp4BBk1eBCoe7FCJ/YupBXysLYqzvQOoaTifFqmzsxVBCq3elUldgeLOLPzLrwHrt5CvBdGiOTgfXVIdGV3QKv8i0gVWEmY8H+2CTseMF7PIMT4NUdmGtZSLMVkT8d/emkVP7yla5A6pa7R2n2BcTjdLLTxAsFzQ2IEWLYixNajkjKIy/2EyQHDLE38omw6A0ujz8NgIpqencZ/9cvbMGYyOjlAB0d1je0VP9zkXm8dUYUCMhJYzkMULuf7vXrmCdCZHJeShEo5gZGiQbjbruD27UOvraDXNrEEOFe5hQFxdnEF1eRpeTdDaujpV77hu+mbA40i8GiMhkzunqskciIRRpoYNKE4oZORBojr+DGqdY8yfZmcz4C/7KOnMG9S2Fx8FM4vK2jTKjBtCXT2odXTBHwyjsrUC74O78DBecgSN9VnMRlyoleV2Fr0RrLYO4m5LLzLUuD3DAxgdG0MX22TzgOSaDVqg11ZJ5GwSSWl9mk5bLa6uJu5hEquH8emJtm48285gnunOYIo6mrEA69VH+6o0kbu8ukLNSKUS8GJ9bROXL7+LB+zEdcZ4WvKUpcuUobJI0OonVpaQpltZYb0a1Tx98gz6ujtxnS5puK0FQ4MjGBoZQzMZ2Y7ztlFIuppkKk0w9/T22uCG2EaCladra24hP2IQzX/lMik8mFvC3PQUfuHnP43x42RqWqfJoX5bIa9V97c30nh9J47ldA6TjMm/8hxdeTKvlEq+KK+GFoif+Nw15B98H9EaY65YD3xR9oesVJyKo5zFcqkFHVEt+taaVzJRUwxpUnJlh7EuSRrTtElTB8MM0ocKsZrdobGj1WOeWN+L8If7yZfqOyYcAmJ6jfZlk9sIMrarUSg9dJmDVIzitP1wkLC6Fkn9JmU5S8s+PTNtLvaJEyfoiZAmN25iOxnHyeMncIRKTrGtnUJ2UCX7QDXqXM1VxujvXLkOb1irpHzooTIcGuhDCy2nZFA8SmGu0IKTmRibVBcewJvYoIuWJoHklqk4R5DE4M4oGj8CIuOMBip9r1GigjWZ+WxtmgW7ZbM45QjdixPPwkfNnH33TSpY+ve0el5aIS87Ls9nmwaPU4DSKLz+pwitMe6DOwVAjFmnypVMl/1hLLT3Y8bfg1SwmdrqCMaG+9BK4XJOVvJhmcH/6yvzmMrHTbjqisfBV3/NdVGaYWzfupIL3E136FhTKy50DaHVF7QJe2dntjNJLHoUaWXT7MAVElrC2M04dm19HfMLizZ9MM/4LUXrko0nGLdo+8g2EvTxtW+rn5Z2cGTEloVpCN4qZv2yYnJtunt6EaOQKS1PK6HTlHXAUJlCrCMb5OIXcho9XcPVB3O2ZO3VF47jhTMTOHHsFKLRbioyan+22U+BiLMvrqym8SfTjBfpbXz25ChGKeR9VBRiXh87u0gc7t74FoIrbyAWZdzho1tYjSAQGwSYb3X+KuOyMu4nGbPQZVQMEmTsrbWSXbTiUoBlCsfY4FEqOXoIFqOXSCvyCZVYgF4GfGE2lc9TkTlQ5xuCUV99IMYjfbWwXS+R9Hj4bDjC8EVjiixLykH5+ftpwc0r61OgYtoiv6+sr2GObvrkkQkMDA4yJNjG/PyCeSzamXDi6DG6vkE9xY/w5Ee4Gb281p+a0ipoBJw07mGfDQ3SLW5iGzXeXwfJhqeQz9VWfvwdDGpwgj6+hMlOvyVDafWDGuxaLsVD0qoCQ9u9r2sxn4ROWXVTiRQw+80OqLJTVKZktUyiVwfZiPMfQOnuu6g8oBXTpDOFw6YSZDl3GP9pAlsgyWIZBXbucusQ7vnaUAq34siRYQz09iHWovWYJEbNhyVaktd0nFqelkvrA5lurgbBGmydKTR4rXJ1Tx2oy3rrWjx+5Ii7mEFn1DcH/RhjRz/fMYwefmuoXgGyhE6xochTYloynbYO3KabMsSOU9y7RtdylXHS5tY2tWrOrJ2Epcxy61Q0yyo3Q657NKqDYgMWA2oiWSOGsly2+oXfKmNrYwU3Lr2F5fv3kUxU6ZGfxX/0n30On/30JxAqhugleFh3EOlIAJlSBUvZErZSKQSLGfzuQhInwh585vgA2mhtRjWAQholWdf04i1Et26jvTWAbQrjTjWM5WwVmwVSja5/lS5iiq7j6zM76AiHQLJjkFbzxdFRjLQTd2r0lpBcMfEJYz42r7mpxWguumpBglrsY9xOEaw33+4YKJ/1DztD3ovWsmru1huOkjfUG3IhyR91QXtaOMza2cCF+Kb+283neC5ZmzZx0/TtfrY213GfoUMiXzYLODLQj452Z6WRKQkxudM4Aytb22SK7IzN1WXMXL+CI7QyA35qbvr/WpKkgkU0DckbR5nk8MOO19C1CZeQsY9zy4AEcgXT3AQTFv5SfpUny0StUOnoBzJxBLIJBzc9z+xmDVl8lgK1EhnEDJpQjLbh2JEj6O1qp/lvIuFZHutdzGTxNoVrrpBCRvXK9SIiGvyV0AsHDf0KzF3kPSfdaY6lmaBSyJj2YvcQ2r1BbOazWKSrNJXYQoEZNVLYRCHo9zfhPGO647LGFJqi3Gi2Sx2kVfoSQlmyRCpNd27WtucP9PcjGU9ia3sLiUSSlpBCV6zYol5tO5GbWNTEOulepPUzCyqBpuXKM2bVKpsChUHt7+vtQGZpCvGpm3hw4womByYxUwniwx/7BD76kU/C10cXlDQQW68VSubifWdmFatLa3ju5Djd8Tgm+iJo1jkibFOR8dcGXfN/9ff/a3zoxQ70DDahd6wf254Y3ks34TpdxTkK2O2tIpKhGIKtXeiL+PGFnig+0d3G2LaKruYwhvhJE28pNs2hKf51zg7RIDzpI83PdNugaQzu9Ik6XH1mPSUFR5w8OmacbrTTS8rZmP/JYDzZ8O2C+9uMB2H/fUtXP9brkuHRtXhkeWUVC8vrSLB/ero6bfNqM7WNI1wPlyNw6xCYoNWvmdVD5khhfWkZqXtXcaqFbgUJ55GQGSNKeGilTGgkRPytB4VYnYjMqAQmSVpIMFk6gX4TZAWUX9bSuUdBVnkeWRA2qupDhtpzJTqE6WIT/G2yXCPoZcymoWwtIJV1nE8ncHlr1dzDPBldcyntdEu6qVFXaM0ydFkkTIot5fI5cuZoJAvAhQ+vDWVW7+ZtJhMM0m08SmbyU5FEGFukVRbbN8f47o3kqgmUsA3xuU7GPyea2/FM16BZQm0TUlsVGNtqASqZFIPjze0ElpdWjC5hxnZJKgdNb+SLGimUxWIbKLQaWJHrYudpxHfsFOcjw4N2psbo0BCtd8RG8uRiamVNOZfGEuOO9ctX8Eev/RCnT5zEL/3qVxCbOIPfn1/C3WQen26NYDzmx4AnhR98/duYp0t24qUP4ERXv40K1yjk3nwJ//pv/W189+od3KYlq5TWMTrShlMvXcBOcwg+xi9ThRAeVNuAtl70tDRhvLkZx9qacSYWssOAKlQUk1SGx+mS1uzt+SSqmI0WSHN9OR02RILL0st9ljLWgmXH1We2XWES8fjRL+sgwhOs2H6BcUHM7m6LeRIor31YlKrX3kLh8mB6HmtUTjo+YXhkgLzYDr1PTwrCWYVSx7kB1GzJkwkbC3tI0FyQFGvUJLGTwMbUPfi2FnEkyHiK2tWIZuXK4pDdNNHNvJakMlmc/jmDJkSEzORoBQkV0/RfGovC4cRvSvLQzenAUrQPM6UgmsnkY2OD6KblaqrHL+qEOQrXu9trWGYMqYEKRX7a+Cnt/1L7EAWuhDvJNVzkdVaiwLIvxZdZj58xpyblHcEWaDxPpQpLy0gQzaQ6dEejjU0kZistW6pSQIplZ4mzrHLZXBtdslV8yBkMqqKVceNQuAXPtvdhjPGoFuZqqsDsOvOKVfKMDxJ0y5YYW2nPXXMoREErm9u5TUu3vrZO9zCNAcZ70ph9A92Ml6J22KgdRiOmIYK2vYb/NGgiN1N9oGVjG0sb+K1/+E8Q+9BHMP/q5/DLg834cjiJW3/0T3H766/jt64w7wc/gJ//tV/BZ86fRH9rlHiTNpkMfvPX/hbuFDbx7vQmPnBhHEMTI0iXGE54Y0hn8mjp9qO5O4imHgb7I8cQaulAlHFsC61yjAIrF1uH7/TR2wjRzQ8TZylWxTPyBuxwW9JE7XBc/f3CQ6Ja9+z1kwtOr/BTF0AHjAL164NBAniYEApMEPhpLFUgxfdghgK2k0SI7RseHkAnaeW1+h/N3whWpouvrg8TNAecAsWSmiNKbCexce8WerLr6NQ7t/IFEk4z+SKL2FOCRwLJerjWit+ORItB5egx3ThUM+9eZCNdeBDqwWLJh7ZuCZeW/bQiHJDrp3K9mEnF8d4O3Z5ijhqFLKu9U6qRQjMWasWJSCdjiDRaAhrVqjJGS2KFmrOl7MFpMrwGDYrkzbV8Cpu81nCxWuXQQDjqu04Ugrl//HaItffbhMpa4KSrbZLMMr8tvZ5P1lMjnTUqqZej/fj4iXPGbDZMzQxWjmgkgSW9bGiegpLKZrDIQHxx6i48jA8+/vnPoatvECjwOQl2A8MI3xQD8TtXryFLtzLSFsP5CxdpGbzIaUQyncIP/+K7uLV1H9H1DNZnV9A9PITI4DM4evwEMlQIv8sYo6e7E186MYjelhaM00LNzy7hi1/4BZs3HR0cQ2dfP9Lpbdu5XqCb+/wrr+Dzf+nLtLZxWrCcje6q/9vaekDHl34+42oKZi0QtYn1IL0LzZ2CysoREAf/XWig+8PAvO9ToASNAuXSS/2oT+M9t2937+uaf+XSJpNpzM7N2RK3To0e9tM9jDAYrePjPrsfDkt34TGC5oAsk7S2QE3NZCl0a6tI3ruBoWoWUe2pMh9JQsZv+kxVCpa29du6iwpJxBpqnhzKnmZsxxRvNWO95EeEfu4JuoWd7ewYukIaatZrXacpXDd3VrBSTDF+oKjTJRMGMtMOJiKc7ARx4p8WfwgTDNQT5QI6ghF2eQXJUtaWAvmpTSeinYjz3mx6Cz2Mq2ZZ/mYhh4C1iypCJppMb0Iggulbd3Sf7VKSdQr/OQ6zkh2RU5rcSK3erqXz2Lw9jZ5aAN3E6ejwMM6dOIHWqLPrQbTUhzqAlp5anl6BFj0r3tXclQ7KyeaL2FldwTt/+m8x/+6b6DzzLD7887+Ak6dPUTBVIf+wrtS2c6ozS7QJaK0OYRG8T4xoeXWGZYbx4CYD99YYA/VIzCa387RM6UQc33v3PSwFffjc5CDjxjW0xLqp7PrRSaHJ0I2MZ2hhk0nMTC/gz/7g32CTbmicVu+DH/0InnvhOTtderivA68800ehaqG3s41wcQfhSJuaQ4VIt59eSsHThCAtn+gjWgv2mL7+bQLXCPrtUFfXjULSCIelvz+ga0nGnqc3sLy+hRzbPkylpHNmQkEtLyRIyERX59cjcLCQObg7l2zDkwTtIJB7KOGLx+laMtivzN3FsUCOQXEBlQKFTBrd61i4jJ9CFW7HTDWCDQrdQF8PJkcpXB0MopnPLBfxuZ/YxI3kJi2XDmOTcKkmcZYunI+0mqyBvA5ZNWkgEz0VwI5UzKS1lzEycayJzE2X8mRbH7YZx00ltxCiy6LgfCAcxU65iBtb1PSMB1czSaT1rmyWY24eizMFw1qNiKre8NSAiCN4+tihPOSq5XvTiKZKaGcAP9LVjTNHJ9Hf240mLRwUkflwmfhpzQU2r6AavwdP5xlU20+pA2y6wFb4S9j5KVJRycXSkq6bf/Ft3PrBd7GVSOHs576IM8+/gPOnz9oKFHkbooMsvebXdLSbjhzQImLxoFx0lZNJpfGP/tFv4CMf/jBe/tAHEaCL5/EF8doPfoD7V97Cl7/4aZQCYeTQiu7BcdKfsSKdkDhptMH+XGV88k/+5t/C8u3bVE41RGUBhwZtV/zzL5/HxOmTePa5FxFiE+Sda0NsRTFkve3WR/bf+X4ElE+0PAD2C9PPQrhUgspR/KxzZTbZPo12j4yNo7uzEzoFzXr/CVZM4NzTx8XLWmnP7j3GtCcKmrjuICCSelBdnWdnbq5vYOn6u4jFFxkot2HV14IHZS/SZF7NLRwd7qNwdThDoCxTWn0qsYFbqQ2sFjImXDbUykJFBC25kbvlNIJyREbVc/qnmuVA2j4rS3GEwMe69K2Gycp2kpnC9TgrxmC9L9qOBzvrKNAq9LW0I5lJoYn+d5YKIk33uEpBuZXcMGHTKb+OQDn1CzQSShm2ejbuzyO3sY0eXzMGIlGcOjFBDd+DtpaIxYPUKYaX/nozM/Csv0Erk4C37TyqhSV4ErdJfApLZAzVzosUumcoGOxe+9h4qbnfao/mz+IrS7j6F1/HWz/8Eaqxdhx74RV88lOftkXERSoUDTLoo3hPOGtkUzypw3REo2wuzRKrxI0xXTbPxlCxhPTCQKCUp/XXyx4ZX2b4bIG0T1LQ5im4ee07awqim2J4/fvfwv/2v/5TWsUifKTdaHcH+mMRvHR+GGfOn8fQcx/H4NFTCGrzJXHXnJrmF9mxprgMoTpYH9tvp0/13Qh7AuXQ/zBB3A/uc4cJh+5rikUnrS2TZyP0NkaGR9De2s57emZPwARPFjK7qn+rJc7Ai92zMQFdy+jsF7TDBKsRGhB5GOjSMKhfWt3ARjyF8dFh9HXQT6+PKslNupdgbJHdxHaewsVybC8W63TEliXUCSUUnQ6QZiDTqU7hpk6zfw7hld/ay/uSS5sz40clSptSJqz8CAWtl7FJE7Vte1MEy+kdugx+G/DIMEbqaIphORe3g3jGW3vxp2sP6LaS0UkelalV8pvLq9i6N4u2qh9dFNBzR49ifGSY7hatsykC1Slrrj10q/CuvQFP8q5tbNR0QzHUjnLXc1QavUQ4TcQC9MUXgeQ1eCtB1JraUG27AF/bKdKmie3VHqg6beTC6h8Zd21uBjffeQNvfO/7aB4exbGLz+Gzn3iVWVmvOlVtrzPmHsM6tHSu6KJrno6WTouQtbVGOwFAuiQpF5vpLNJlCgrj4XKtCdFgDaO8HSSN84yVtabz3/yrP8S1H72GobYohjsDODfaTFqEkPEN4+s/nsPIxBmMHT+OwSPj+OQnP2aDOOoP1W4YqY9Es138HgY3fff+IwMnDjySrw6NAuIwvQ4WymOWcfAGLVh7ZweGhwYQjUTcXPy3p9gfB41lHw7Cxy2PPPvIa5v2w6FCVQfethJ280koJAysxm7U7FyJu5lNG3bXavIkOzgU1sEwIdPiIqEEwoZK+YziKgdRWRXep3/pWDcnTSANaU/yGXNOjMlZH5ncVIfdl1XgDz3GT5EaJsSKtPkwGgzBR7ftJGOSWbqseouJdjivMXZbo6upuTBZ2AJxXbxxD83Zsq0QmRwbxamJIxhkoOzsYnDqkT/rqaSAjffgTVyFr7jFKikcFHJNiegdzsKx5gmh0tSLatMIEDtKQc7DS+b1Vyl4G6/zOsE8dL0iwyi3noO3/SwZPuoIPGmnQaA6q5rl3VlcwMz9u3jrrTcRjDTj2ZdfwcVnn7cpApdmUhTCcZFxSHt7u83bqQiVUynStaRyzKVT8FDpaI9eW0cnqlRCBdJH4qFtPop71RcRKgev4mNfDelUCnfeu4bf/z9+B4vT9/DJC6NIFtKYWi/h7tQ8jo934aOvvIx0MYDxsx/AM8++wPhn0JSWeEPnb9o0hdpCCyh89uTFEORv612HjnbTySNcDhKu/UKgPDqQd355BQm2s7evD8O2eiNo9BEPOQrAef5J8DR5BE42/iHehvvTvB/tcXBYxWqgey/F+OGNOzdxZWUWPROjaKK7oePeNH9UIENoyZHXNn46TCEX0fYqKYXXFTKx3KIC3RUJZjjaRk1MQVBHWA1qkkNkp0YyhxHRxU2kZHn8qXLsDrWpBE0WTS6o9nrJwqpQb6mKuVv3UN1JI1ryYLJ/EKeOTmCot9dcTTpbjlKgq+nTXqud6/DG34Ynt85uU1wp5iHjNOJARmLQaJf2eih+V/xBxyUuUkD5pIRIcaJZa+JS0zaTKi1dqBPl2Gl4up5HNdDNtlGIWJzFkVRCGkQSQ6boLczR2t26cZ10reLZFz8AnXnZSeEyN5uWS6OwAQqR6K0hdreP9F1SnEfhydFlDDHWi7V3IU96a3RU/2QttaUqyLYrhibvEFcdT1DGwtx9/N2/81/i7bdv2qbOwb42/Mf/4S/gyPEXsZnK23InTfgOkMnHxsbY503o6uvF/MI8JiaP4ggtnybtBXr3Nv8ak4oOopETmztK1kaJDe09odPH5TmlKf/C4jJWNzZsG9PA0BAGBnoR0vraepe44NLgcfB+8jyUV7hKmPe7jm6mRkF532CFN4BpYVoa0u/BKmONpRmsFtPoHhs0pioUStRueejQTp3BaKOcqlqo8aGVqzfhWVlBlJ2cSdIqkt6hUyfReVKn+/oNT40HOg+pDaxP+Nsv4SKG0D8nx267VA2vdUf7u5amZ5Be3UZToYZBMueZiQmMaR+YLeiV/dAjJJrqS9El3H6HwjVP4WDMY0uKWJaVXS+f4JTPb80b1sswISQ9HDwkfLKMmlfUgmJ9S1CV1/1mftKiRgGtBjtQoSX0dH0A5cgAXUmWzrKdWp26ZIl1qM7y/Bze/PFrtnnxi3/5lzFx7BSLc6Ya9IAGULSEyIDC6ig31kbLqWO99fIKrcAXo5Qp3JpQl7cioXVoTi8hX6Artml1Vijcv/k//0/4zte+jdZQhPiSWgEPnnnmNKJUpmU+F2puxsu0cucunoM/UEFei7RzJcwvLeEzn/0Mhc2wIUggHMEyj0a8IL4QqOIDQH2u4/Cm52exub1DfEEBG8DQQD8FzCnY6e29AnZ54RB4mvv78zz8W0zWIGh2zwSEF/X2PBU8XEcd3ALcspxMLgJaCZBhB02vLeP6+hIqLXJX2i2oL9LCQR1KxvcqbhCTMT23voPtqRl09PSQel20alF2vuax2Jm7dewhI0MtwqtzdhuuLyZV2HHkKYQYt22vrmP9/jzCxRq6wxGcnDyCicFBdMZaxV/MV2Hso/NRKMiMpzw778CXmSLhihZ37dVZJ3g9TRbGfhJ/LVI2JPmtNMemSmsfAHa/DlYWQcgSpKUdBahr0ijQRtpNoNxxAVUKn7bV+5jugKymrAHbS5quzE1j9sF97NB9On7yNI6ePEMMpPw0QEJ8WIdr4XbpJfo1/N67RxyEvi5lfSQQap4S6CX8yb/9Ov7sG9/EGi3YRQrUJL0B7fpuiTbbm0Hl3vvYB9rP19XbZ2FEe4z9yX5W3GbtJP46a9Kp5GHYxc9AePsRT6RoweaxuRMnOj70D0jAehGuC9hB8HA5DhyUdhjs0WMPdn/vGhtZXQpaWarC7u12708AjZWpHP6uM4fgQOSVhVmlCXeSCdzfXMfdnXVEutoZLwUtxlCgnqMfrx265tfzIa0wYIFWBNHnXwdvJ8URKjEjFYiTxmvLJQYVa7FT8sk05m/dR6hYQYxCdGZsEuPDw+jt6ZSdYW6N9olA/GS3Tbi82XsopxN0d2vY3MqY+9YZDdGV9NAK0+WRApY7y8ed9joYCVSzcaZxp4C47V4/ChZX7gfiYmC31DZ+yJSm88WQvjDKgS6UWs5YXFcKthIfWh8Kno6OtBFb5pf7t7WyjNmZB9he3zQBOHP+ormKip3lWuuIBkFjv+l697cxET/1UTUDaW19SUBIC3/Ai3Q6hzm6hiHGw3pPgk7d0oJpa4qWtbE4rXqvt2IPVK5oX7doLjTi48L65haWGH9tJxLQyw2HhgfQ291Zj58PhoPKceFx9xrhIXrU4aHfhrsaSrqIVGWbMf0pwYTKLUbE3/P9nwjsNOVUBwvmtzYwTX9+tZJBc3c70712hJrO91D/yo93ulR9IWFwmtOIgeoWFmJHaRPFJNos+uDOPXgSOYTzFZwaH8Pk6DAGunU0AQXF8JUm5XUlDs/WVXhSevH8NrYXt5Gc3UQ0UMNWqoAEYw4dS57LpRhYt6OF/n86lUE0VkWghUpBhtigjhGFkhzFby2VIlam1UU2x+rs5hPw0nE/D4A6jcTMegvPtQcpvHYziakFxnKVPI6PhPHy6SjOHuuANzyA5doptB17hfnFtPaoA6pDZTHQ2t5Yx9zUFBZmZ+1clGdffAnd/cO2a1tv3NGARzQWMwyd2h0wupO2AtHbWVKlxEdxNyVXb5PVu0+AHgeNzxqwfLVd8d7y6qptU+ro6LZBllis2WLHRzHYg8P48rD0/eDma8x/4LOmjPboc7igUau4BTzS2EdA91SwLg8m9qFgCLnPGEvw2otcoYj5jVXcWFtErtmH5taYCY5cQuFiR98pK3Gzt2jKpNRxsM7kfy1eXZ1fRmJpE75cGUf7+nGKgfgwg3C9spUFsXpHuLxlWqnEPXhTt+HJK+Zgm6VZc1m89d2baC4XEWEVzXRxirQ486tx5BiTpBJZMnULIh2tGImU0RWuINLdikCkFdubSSyw7lrAD2+lAE+4iYKax6c+d4zCrJdYPEwn48GnIJ3WwiuOml4s4spUHG9c2zFl8aGLHbh4og/r2Q4K2REUwj2MjWp45vQZNOstmkYeh0bOKB7pbTSg6qIrl00X8GDqPubpYmq1xIXnn0fv4BCKBccdVR5XuARG531gadan+nFIY96HoDn4ql6PTdJrr9/q2qatpOnv78fAYB+abDuL6pJ6fRiMyfnsYfz7eL7eA8unpjV4Gwc9q+bLSXSsdAOtSjrBsk6wOnnYLBbwdPXvA2HiltIAjS4G4UmNd0D3yAy0RjvxJO5sLNG1XEWgsxXhSJM1WB+dqisXUy++U/VyGfKpLFZn5wFan8FYB56ZPEbh6kaMgb2RQIE9y/VUM6hRuHzJ+/BSuDRi6GAkfHVFV5DaU692un5pBpfefoC57Tw201U81xfC558fxUKyiFvLesFhBj93sgNddFu0ZmNtYQtreS8erG4iR6vw7Ggb+kd7cXMhjffubWJwshW//KWT7AtipKqM8ffTrk4fxYd12pqA8JfaIVfU+D7QhI2tJtxO9FLAuvg7aPNig4x/+vu7nDdo0szajoVqzgTVT1dTXaXRRIFm38y1ZqIW/RYYQ8/PTGN5aZ5CXcW5Cxds2D9JF01HKWgbDEmzCw7uwk3fQkrfBzP++wGtp80yrpyZW8Ta5jbbFcaI3EO6vJoaMGV4ADypnqfFw81n37vuoJvOj+oXIdlmp/v2+NoJD5xnPCU7X/qnBYlmvcGqzCp+XLG8b8gYZvWvg/NbSWog/4vpF+hWXl2dxUIhhRCFrqklApQqFvCvzy6jGs/ZdpmLx45ihMFwp9YZshAtUBZHazNpLfkASN6yk5l0vJmNiDKofwgNEZAMJuoprvEyNsxuZ/D2O9N47Z0VNNf8dirUPK3A9No2Xr3Qj7n1om3UPD/chtPjZPhyHrHOKBaWN2n5igiyjhLbMruZxcRIO45S2FqG6R5rqM3qJwYPkcEwIuzRSp2oqQW52sViAHe2OzBTGELK38JW+DHEOHNgaBDtbRHo9bZaJVqr5aH3wfm18dJPv1bWmrlLjOE8FFIdEVBS/9U0a6ZpBneEVYMWOmynaO8WT29toUhXbeLMabR2dEHvvnYES2RycX06cJmxEVy20ZfqXV1bJ+1WbIBDRwHqjI92HXMnN1X4HmIxDyrbhcfdawSj8/68jwjaHjT+doyI8OPHSflJBI3Z9zXQqYRI1JN3K92lvX43PrOXdxce6ScXSUG9cfyQR5y4je7M1Ooi3l3UOR3biFR9OE/LdXRwEF1042wUTcPhtBj2UgoKVy15D/7sLN04WgimO8ACZTGsl13QtSymmE/WV/jqmraKAl2JJ3Dr3jpjpAyuT23RGpTw4tggri9v01IyuC/JkvrQ1xpGU2sbbk8v4ZmBZrOqN+ZW0dEcwOnjY3h7eg2tgTxe+OQpe3Ww2F+duRuj6UuoGH7EQS/CZ6y3Fo/iZrYPq6Vuoh1EZ1s7Rob67F3fOolY0wia2/JXsqgVt4i23gAky8kO92kHtoSLVo8VlIivpg10lqeWoFW9IVJeA0+aHDeM2Ft12pD4GjHdXFiwN/RksxkMjoyie2iYFl3lm521Z1zUD4NHmJhgtfGhxcVFLCyuIpXNYYhKY4gxsK2g3y310WcFB5XpgnvvcXlcL+uRPHUB20vnd10G3DTpmYcfq/9wrV1BBwoS3o9Gkv1qBOdJdoJ1DO89fJvgxFaNoF+uv6/nnS5VFKZ0N/VwkMujpVVawKx3qPnJKBIuq59MpdUL1fQs3cK7QHqOdNF6QMOE+TTkHmAVjcLswENErusgw4eC5myr4Y8S3dVEHImtFGbWyrh8N4nbC3F4aVlj5OPuliBODLdirK+VWXMIeHWIjjNNkGSsuF70YmUjgWP9bXjj1irGx9vxy790npqaguyes6fPrkKrIl8O4vZmFLO5MaS8LWil+6wt9IP93Tb5K5fPlnRhB77sPOPMLeg1wjZkb8vcGPeubyO3rfNH8ogODKB5fILP0OZ5m+xZ9YYJF/GssG9qFMaqBJBlq2esR3gti6oRzwAT4quriG8s246AWHc/xo8e0wi/6SXLfwg00ll8o6MadH7H3OIScQlidHzU4q+ABpFkYfeyHwiPCEcdDks/CDSt4MLDzz3cEufe05XrFuMp6o0UP0MQMz7aNglh/ZJgU7D135qGccRNDzFR6frwpzsSKbAi6+mCuv4n8O9DFlaatYL1+ffg2biEmDeNVL6I1nAIoWZpbhaiCWF23t7wsVOwlSLNr2/9dQnqli9mVhrL16ecK9oQ+dR0Ej+6k8LSRhKneqJoI7/rSGxtE5pfT+KDJzooTINsaw6LWwVs5qr45g+n8YufGMOzE4NIZBPoOTVkzKtqFUtpMbFWRCzEm3Av0YXlYi/j0JAJ1sjAsO3bc7ILN1qvHK3Mj7+JZLiTbnQe7Z4dhMMBFOna5v2tWAm0YbtzBKmmNtspPPjjb+DZly/C26IzO7Wan5ZQi4H9ERNKxcZa+F0VjfRubNGMwihn0Uhhg1HMR5ron9fPWCq+jdX5WeRyGfh0otjpc/AFQ7R2YuA6LeugFPVhoVjC3Pw8lpaWbXJcp5d192hbjdqm/mG/PMpQD8FB959WwJSvMe/jnnPu6ePQ4CBwn1e/1IMRA0++XK6552no7+HV7IEKcy2gW7C+95bI7N0XiKgCVa57LrqSPltqyk5Tfn2U17FrvM0vI7XKa0BaYKsYmKTSTOj0vD3mlK8zKPRegFvX30Jn8QHO9CvQL9tcV6Q1YqvzHcxYiIqW9SLnWntcS2bJwk14O7jsglXCP7yhV1ftrKdx+do6Lt9epQULwGdH6jFGa2mxFfXHBylsAzFcvreCs4NRe6WUAvq3Hmzhuec7MXGKgqhKyM/5UhC3NqK4n+tHATF0d+vZAfTS9Qz5pCSYjx+tgijMvI3w9l3GjxtYPfVRLDYPUGg8SCysoz3ENnd1IF50FxsLZ7aDeiJYyWPitW/g9CfOoRbgfV8ThYWWLRBkOyMUVmbS6g7VZ02liynrBgqd31m9YyPALv1cupOXbECKwrY8M4dMcsuWy02eOIW2rh7oVVPyZFKpJGYpYKvrG2hl/DUyOmxnY0q5OiOIDlh/PAYOuv80z7yf555Ynn1IBBkZJ6lOE4FS2Kac9tPbJYF8Z362OPgAcCs0gWAWoweZ0hUkp1CCnlfeejHuWJ7ALVnPKtbafUZ3dp9xcrn0llA1QsMT1rECW4uni3oRsg52n98JBvC3b91Geuk6jrfHMRSp0v/PIsYYKhQQ89gQgJXiPC1gZ7g/jSYsWPipEjeLjTjV05SZzFzMFHF3egPX7m1gaTGBYraCJtbR2xZBJ/k4TM9QW+N3sgWsJ9MYOtaPVz44zrDJg7ntZtxOdGC12I5oK4VraADD/YOINjk7fLUOslijRSyXMZ+OI1Uo0OrQfAaqaM1kUXj3ErI7OwjG+rGWSiOR2EEn45uptWW6in0Ik6E7RkfstUd6c2pHYgND73wTI3Rz835asPAg4oz58hubqGyt4tRnP48ghbDqp5AF6J6yLmeZmKjFvqNCUVxXppDaKDBxNENHuphSFV2Vh27z4uwM4pvrCOgMFnoCO6kU+vsHMDo6ipZIsz3jENKBRuYWvz2tYDSm6bqRl9179i2+aeCrJ5V1IPC+FaXWGi+7wETjjXrdokeWFk25vfxnw791Elmb5ZvU69IzRkz9Y5nGdyqnfv8RYAPr1TyCsP3iTbcM5dvF64DyGmhl93fx57V9nJ97wAQVo49a4wij3Bs/ZldWMHv/KsKJG3hmyIMwGVeLm/XeMHtZhD1fL8DWIdbBSNPADNYmfkzAHLo4t0R2AYnEdL2kfnUtiSV+MlkNUNTQ29mMweEoOgf1Puwabqy1YipDbe/rsLMpjgz1obs9aq6jeqbq9yFQ2gG2biFz+U1MNY9i7fhzNkWhI+S8l97C1O0pNE2eQi3UgmfOncG7b19CPp1CW0sMR8fHaNkvozMSwczsHHZY7sD5s0BPH/q7u9jNZbbUhwxxiyTX0XP5xzj6qXNop4qs0AX0+aJa6sE2SbAYhNJiSYAsvjOh81Hoq/CHO8zKOXRS8+UNOAwobnAOu/EinWLcSsvpvIxSeZRD9xzKueAKydMKwZMEYzcGIwPvZtVAk+q2MILfZKjDinHDHetrK0rPPIyz3WD7NcAkcNrPNmbqZ+9boh7i/12E9VUvxwjlXBpzu9iIh2U99jfSrF5DcNkI2iyqwt0n3HINHi7GbkpQ3Pkeo4dd1L8J+x+x30TSBEwf62Anl+IydbhG7u/euYnUyk30epYx3uGc3xEgY4WagqyWLhMtlB3TQI3s8A7LUOOdovilOnhhgllPNDzda+ao4+/gQKgL8YN1L64n2rBW7kFPZx8mRgfsSLoWvwYviB9d32AlR1lfRvXe21i/cgc7Fz+CWjCIxL0HyN68jhgFw5tNodDZjR/TkvbGOhAs5DFf9OL8R1/FkRNnacmv4a3vfwv9vXRNSbv27lbEfFVs3b6JMF05f7Ddph08dHHvs6zR08fRsr2IznIardU02rwlNLe1obl3GGiOsHUhkkNtqSBfa8L9xTjuz9NN7dbhtVFcv3kDq1RmOqlZHng00oReWtMPf+DD6KOrbJt7SQLRQV8Cd6Cs0focBgcJ00FpjaD7jXkeya/+YX+rellfV1HsgmWvP8MvZzTWZcSnAw/dDyvhIBPrgu4oRbGQwJw0N8veYz8d7CtP3WCiqPQn1NEo1G6ceDi4BTI/CezxBZBKJDBz/yZq27cw0UGX0qfFzSUG5wHoReoSOBtyl/UyySLUvwx0T/RrpJvhzD/Mr1XsHgZG8SxwfTWAe+ku+FoGcGyErhM/0Vgb/ORK2YYq6/On11FaeAeV+AJyuQrWl+NIFhkLJkqIMC7TOsFMtojuaMDOgEzRTZyMtVMJ1fD19Tg2+gZxlMKUZfyzXfCia3ICsZMXkU1m8IM338DLz5xGKdKKlq5WxBMZtBRySM7fQa6WxuDoIHZCHSi296N9UAM4bH9hB77NNYQLGbQlVylqfhRiwyg3daB/9IhN0us9a3/jP//rWLx3Ex8fK2CinfFdYRur2SC+dY94T76IP/zD/5ttVK8q7nOHVep/G/jvMNjPl/qt5x4RnAbQvcb7B+V10tz6xUcNuPCeUkwW94Np/b0b++tyQTy5K2hPA25GFf2kBj4t7C/HvXbT3Q5oTBf89HU7Y1omCCxTA0La+Dg7O4/40g1EcvdxpL2KgKcAvUHTQ+eqwZOuk1e/9uOhTFRFLFOqQnBnpYT3tlqxVevE4OAYjo8M2dkpOr/Egn/m01rF0r2ryK/edOKk0ZNYIcOXsiUszD7A0PYm1i5fonsZwEhHzIbTo7RuR9pb7MUWU5tbKGcKiMWa0FEuYaClGfFMCpfWtyzGa5k8jnR3L7Z7R2jWOtBbZYx49R2c7aIQeNK2vCwS9ePaQgLzkWMoDj2DNrrTtdV1VBNrKMTjKOWqjP96MXn6HI4cOcK69LKNor1bLpVM4jf/27+DX++/jN/6bhZXMu2Ip5K42J7H//grFMotlnPqy6hd+FV0Tl40A68DXtV2KRjHQjxMS7evBQf1t5vWyCcuKK3xmYOed4FP168IzKcRX8tdD6VslPoxcJjn1gjvS9AOgsZGPq4xPym4ZaqOxrp+UngsrhI2aVpfEHpf2tTd22SQexj0LWC4k/FKWYuCJRzUUDpCj5pdmtk6w4rVH5ZL12MnWcOltRrupHrQ1DaAM+PjdqBNNErmNG1O55Qd6atk4Ctt0WrwU87AU8wj6+nG1g4x0W7sgSNSiShV80imErg7O4W19TX0sO/bE1msp7cRoCuXm5/CIGOesyPDWGL6HQrTVjCErgf38bK/gp18gfGWD76dBP7w7gNcOH8KPaEIbs5PI9MdxemLk1gutWOspQNNzT5EylsIezIosZ7NMgU+MoahkeP2dhS9HKIiwaCbJX2vGDdPa/kP/vv/Bj3Lb2DYtwVGjkhmcjgWq+DFgRr+r7eDGGyr4bneJK3mBMJnPgOc+0vwD19ESStSdHy7S8L3AY/jOd1z7jcK3cMVKL0eTlnXOd/ykMhrGp41q+UImvI28s9emU8GTyKXs9yNBexn6vdT4ONgf7mCxvpcaLwveD/1u+W5ZTSW76a71+59F8Q0Gj3S3B4z8E8Ffm8Im/EElqZuwrtzDUc7c2gPF5BJlehWehCgeymhUVBdqXhwc7mMS5tRJGi9xscmcXJ0CHoVljYvmnixOr+sYy0HD10yHX9Qq5bgrWhbUAXF4ACWt8qorK3AmyG7Bj1aYQa0dsPXN4Sm0g5uxTeRaWW8E3AYQkfJRskthbVVXH73HXTmizhuEwMVrNDqpbv64U0n0bW6gtZcEsdjMVxfWMY0rVBreyvKwRZsPvsSes9MYvT7X8OpF3zY2MxjITOO2sA5jIwfR0+v2kAVweBWFFPULNKJfnonm07a+u1/9tv48z//C9t02YcUXh0p43MTGbww6MU3bgXxnQdBtET8tIBV9ERrOBmJ4+zxPqQnPovul76A8PiHKHTsH4mx68E53fQQuH3W2HcuqC+Ubvf0rPl8jfzlpjvfSlUsKbApI15rgt55VD+c552ce6DyXF56HLj3Pcm83uGy9+C/S3Ardb9t1QKv99ft3nfhIKF4Gmgss5Eo7nXj/cOB+NkSJW1E9OHBzD1szd1FrHAXkz1FkG+wlqzg0jJwN92DWPcgzhwZwdHhEURaolaCJhC0kNl2WZeztGRFVOhyecplrKwtoLerC0ENgpSyKHoi2PH3I14Os2pa0FTO3k8XClfR1UVr+OOvYaZrFNN9x8kItHiaeGc7wrQqvtVFeCItdqxffGMDQ+TW4ltvIrm0jIvnTqE3FMT0wiIuza+iNNSH8LkLOHLiBLp/9C2Mjvuws5XC1EINTafOo2vsJNPoHkZbSQHnZC2X/I39ILdJFk1H3f3e7/1zfOMbf4pEIkXr77wMsZArotWbwefHq7jQo3NCvFjNBHF3s4qWYBW5sgcd/P71s9tYqMbQ/LG/iWOf/zvG5Ho3g3MycCO4grTnrjn9aVf8t8dTNqghwd1XhLpd84py7yVULuw+dwA08srj8gkOuueJZ7OHP0FwmfL/iyC8n06Yng5EButKCkW+WMC169exuDCNlUQJR8iUJ8aGMdzfbwtiZeHU6XJLaoyZ4uvL6IgE0BwOWzmynjr3skZhWlyatY2qHZEYGbuJ+Qt0W3woGaNV4Wf85ilsk3mTSL57G3P9FzDVfxzNjNvCWztoR54xVgY9XbRqt2dxt/sitoaGEV5cQkchgZ7NWcwtr2Jq8BzyjPFKHe3onDiCUiGP9u9+He3jnYiwjFTTSfQfOYWhoRHo5fP2Wi7i6YBDx/1MJkHT70w2i69+9av4X37jH6O7i27rFl1hZWO7aMCwvbmJvmAZvf4iXjkRxYXuAIY6fDjdnsZcvIzpbbqflSi6z7yC5/7GP4U32sXH5bY18p4kxBEkw2tXCJUu/Fwh3HvGvX5YUGiZSVdyB4toTG+s62FQO59GFg67/0RB+3cJT0L6MDiswfuFSnl+poLGj1uac81fFIhisYhgwM9OU8zycH02WknB05rMfDaNHbp3/V0xxjlkGGaVmyRLpxmlnN5es7SIgK9mrzRuCWvnATu4lke1nGdv5xC/9C42wJipJYa2ngDa2gOMp9aZjfnMByohNbuKHcZVobEedHizCCIOT8mLzfvruF/so5CewqreVffgAfoZs4088wKGj4zbK4QPou1Bv90091ourFbA/OmffA25rVV87d/8a/j8Plq6PDq6e/C5X/o1DPX14N7b38bdt76H9965inSqjFfPteKlQR+ykUlsBgZx8XO/gmxTh718cWBgyJlqsRhqr75HQYS0TA/h1Qj6JS/Q5vb4z8X7ccLTWNbTjGofVo7As5PJ2F2XIR+X2QU3z5OeOYjJn6Z8gUuA/XUcVOaT4En4NZa9P+/++h7Kq2/7pd/SsbJh+0D5rVzeI8doDi+XzSOxtY7OtibkMnH0dnYxHyNCxmq68Hp08Civ2bk+CqIdplMuIrmzhh++9haGRnvw7PEJ+CiEWtdY1fYXLZq2zS50IS2oK1sZHrmoFdKRZZSZJ5NK4MatGqZan8MJuojjk0cRbQ7Toqrug2E/TfS7Mc2u6z/TqTh+93d+G+9cuoxMLmO7CZZW1vCPfvN/t13bevNoW1sboow9777zQ0xfu44zp06j2jlMQaUrSWHVq4Q7envQ39ODdr0gP6iXe5CG4nWX4KpP1/URQRef/bgqH7GlhMhNfBhvFw5K2w+HjSw+7tnGe57ttF6v/u8fXKQOEiTdOyj9J4GfZVkuHFbeY+vhPd2XW5nPJEzwxkcGFGHAeXk98VRspBO26H+SBZlewtWr1/D6628gk8/h3Kmj6O1uw8VTR0zINEBR0TmRmpRnLKg40Ec3tJzL2gDFfDJKy3EGA8cvYmi4fzdGdhjWQesgaGSY/SAGVDlylwMev+2k2I7H8e4VutVr68RIDqAHrW16bbAPZ08dQ19XOx0BpUoEPMjni/YWnW3iGAyH7OUSOnZcy+O08dOhIz9199A8Cf63kUElEYRjI56Ot1BPt4SH2/C4Nh0EBwnaYWUclO7ZSqUs1WWK/ZkOS38acJ95LMM9AVTGT/O84GdRxn44rLyD0h9ftzPIIo9kY3URuXQSYwN98Gto2VYp0G2hSyrrpF3PV69cwb2paWTTcdsGo/1l6fgaJo8fpXAV8OXPfoSP0Jrl48in1rG+ncVMKopQ7zmMTJ5lHNdG5q8L8lPS5Kn6nlmUr87WvPYiHk8incmYsMkqy6Lr3QAttKB+WSjLySZKagiqRnjJxVNs6qbvgrmH+jhC5eK/XwgM37oF2/29D57UJve+6nhaIXtcmbuC9rMEFzGXEE9qVCM0+sCNDXycb/x+4SDCNYLwbsTdvX4S7M/3pN+NsHuPXzvbCWQT2+hqC9q7rzvbW43phIuOmdMbNJOpLF577fuYnZ5jPNOF/u5uXDx3HCHGZLlUGrOLeqdBC2LDZzFxxDmw1O0H+/sU7XrafjuMnloRY2D1sKz6wIOVS0EyRB4Z0FCyXF8XlK5vjfw6NGgE/T4ITwm36nXvNeY5KP9BcFDZBz37uPLce56NRKLWSPDDHjqsUx5XyU8KKvOg+g5LfxI04viTPO+C++yTyth//3H5D7onq2BrMrXpkbFTdnud1iyJfgqUjsOrUNhqtkG0ZKtLSqW0uaDp5DZmFjeRrrahd+QIhoaGpdhZicpzyt3fW279jbR9v336OMX1UFn1S0vaFbA6sL1OVv6RENYv+aPhsweN5R6Er0qwebD6LTfP07ZN+Z5Uh+Bx5enertFZj8cfFjSlN2gZM99220l7XMH/f4eDhEJpB6W7cNgzjfC45wX2IhDGP/HNFeQSmxgd7DPXSq6R31tDIqP5r3XkqgGMjU2io6Ntt5/kitkyL/6shzjWk3a3nkf1O8JtPyxfoxwc1OdKexIv7L9/WH7xnLPKXRGqGNDERLfq30LaQV5FPKleFwxHfe+WRbBLp5ZGONQqP2UbXDgovz4maPW0R2F3jZco8fgKBAchYZ34BOT+fcF+3J7E8I3QmFfXT3r2cff333s0L3Gs94XezLO8PIPFmRl84MJx3NP7qxNeXHj+Yv18SieGcZTjwyClqU22EjytNdSErebvmGAvbRSIGpV6XwuPw/pO6Y/rV/fe457fLb8uRM4L4x3QhDL/Oj8sLnu85dwP++ttxEcfebWNdHbTG6HxmcdB4/2DywD+H33vbvpQy1H+AAAAAElFTkSuQmCC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5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584200" y="666750"/>
            <a:ext cx="7124700" cy="371475"/>
          </a:xfrm>
        </p:spPr>
        <p:txBody>
          <a:bodyPr/>
          <a:lstStyle/>
          <a:p>
            <a:r>
              <a:rPr lang="en-US" sz="3600" dirty="0" smtClean="0">
                <a:latin typeface="Arial" pitchFamily="-72" charset="0"/>
              </a:rPr>
              <a:t>Evaluation</a:t>
            </a:r>
            <a:endParaRPr lang="en-NZ" sz="3600" dirty="0" smtClean="0">
              <a:latin typeface="Arial" pitchFamily="-7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405161"/>
            <a:ext cx="8770938" cy="51054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sz="1800" dirty="0" smtClean="0">
              <a:latin typeface="Arial" charset="0"/>
              <a:ea typeface="+mn-ea"/>
              <a:cs typeface="Arial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800" dirty="0"/>
              <a:t>Evaluation activities were conducted in the eight school pilot sites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800" dirty="0"/>
              <a:t>Schools worked in different ways to select students or classes for inclusion in the </a:t>
            </a:r>
            <a:r>
              <a:rPr lang="en-NZ" sz="1800" dirty="0" smtClean="0"/>
              <a:t>pilot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800" dirty="0" smtClean="0"/>
              <a:t>The evaluation consisted of a pre and post programme survey for students, focus groups with students, parents, teachers and school staff.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800" dirty="0" smtClean="0"/>
              <a:t>Evaluators also observed delivery at multiple pilot sites. </a:t>
            </a:r>
            <a:endParaRPr lang="en-NZ" sz="1800" dirty="0"/>
          </a:p>
          <a:p>
            <a:pPr eaLnBrk="1" hangingPunct="1">
              <a:defRPr/>
            </a:pPr>
            <a:endParaRPr lang="en-NZ" altLang="en-US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sz="24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000" dirty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sz="2000" dirty="0" smtClean="0">
              <a:latin typeface="Arial" charset="0"/>
              <a:ea typeface="+mn-ea"/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NZ" altLang="en-US" sz="2000" dirty="0">
              <a:latin typeface="Arial" charset="0"/>
              <a:ea typeface="+mn-ea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NZ" sz="20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2B9EE-6D84-49B5-A400-F02A877E2A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Copyright (c) ACC	</a:t>
            </a:r>
            <a:endParaRPr lang="en-NZ" dirty="0"/>
          </a:p>
        </p:txBody>
      </p:sp>
      <p:pic>
        <p:nvPicPr>
          <p:cNvPr id="48133" name="Picture 2" descr="D:\Mates&amp;Dates\Matesdate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6408738"/>
            <a:ext cx="1597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Mates&amp;Dates\Images\M&amp;D Imag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8" y="4429496"/>
            <a:ext cx="4131273" cy="27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Survey and impact results</a:t>
            </a:r>
            <a:endParaRPr lang="en-NZ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F0E04-A350-4F19-A04D-DD4DD98909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7353300"/>
            <a:ext cx="8885238" cy="219075"/>
          </a:xfrm>
        </p:spPr>
        <p:txBody>
          <a:bodyPr/>
          <a:lstStyle/>
          <a:p>
            <a:pPr>
              <a:defRPr/>
            </a:pPr>
            <a:r>
              <a:rPr lang="en-NZ" smtClean="0"/>
              <a:t>Copyright (c) ACC	Author/Unit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044" y="6236901"/>
            <a:ext cx="159729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6782"/>
      </p:ext>
    </p:extLst>
  </p:cSld>
  <p:clrMapOvr>
    <a:masterClrMapping/>
  </p:clrMapOvr>
</p:sld>
</file>

<file path=ppt/theme/theme1.xml><?xml version="1.0" encoding="utf-8"?>
<a:theme xmlns:a="http://schemas.openxmlformats.org/drawingml/2006/main" name="PP">
  <a:themeElements>
    <a:clrScheme name="A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B"/>
      </a:accent1>
      <a:accent2>
        <a:srgbClr val="F8931F"/>
      </a:accent2>
      <a:accent3>
        <a:srgbClr val="04A993"/>
      </a:accent3>
      <a:accent4>
        <a:srgbClr val="FAB520"/>
      </a:accent4>
      <a:accent5>
        <a:srgbClr val="DA1D53"/>
      </a:accent5>
      <a:accent6>
        <a:srgbClr val="84BD29"/>
      </a:accent6>
      <a:hlink>
        <a:srgbClr val="0096DB"/>
      </a:hlink>
      <a:folHlink>
        <a:srgbClr val="0096D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_point_presentation_template.potx" id="{20B6043B-685A-41F5-9C99-136B7A25D6AF}" vid="{446CD0B5-8018-4B67-8386-A649E9F9937E}"/>
    </a:ext>
  </a:extLst>
</a:theme>
</file>

<file path=ppt/theme/theme2.xml><?xml version="1.0" encoding="utf-8"?>
<a:theme xmlns:a="http://schemas.openxmlformats.org/drawingml/2006/main" name="Content Slides">
  <a:themeElements>
    <a:clrScheme name="ACC">
      <a:dk1>
        <a:sysClr val="windowText" lastClr="000000"/>
      </a:dk1>
      <a:lt1>
        <a:sysClr val="window" lastClr="FFFFFF"/>
      </a:lt1>
      <a:dk2>
        <a:srgbClr val="00366D"/>
      </a:dk2>
      <a:lt2>
        <a:srgbClr val="EEECE1"/>
      </a:lt2>
      <a:accent1>
        <a:srgbClr val="0096DB"/>
      </a:accent1>
      <a:accent2>
        <a:srgbClr val="B71A30"/>
      </a:accent2>
      <a:accent3>
        <a:srgbClr val="FAB520"/>
      </a:accent3>
      <a:accent4>
        <a:srgbClr val="99A400"/>
      </a:accent4>
      <a:accent5>
        <a:srgbClr val="F8931F"/>
      </a:accent5>
      <a:accent6>
        <a:srgbClr val="04A99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_point_presentation_template.potx" id="{20B6043B-685A-41F5-9C99-136B7A25D6AF}" vid="{939DBC8F-C9BA-4035-943A-D98419697E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</Template>
  <TotalTime>1795</TotalTime>
  <Words>1237</Words>
  <Application>Microsoft Office PowerPoint</Application>
  <PresentationFormat>Custom</PresentationFormat>
  <Paragraphs>165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PP</vt:lpstr>
      <vt:lpstr>Content Slides</vt:lpstr>
      <vt:lpstr>PowerPoint Presentation</vt:lpstr>
      <vt:lpstr>Overview</vt:lpstr>
      <vt:lpstr>What does the programme include?</vt:lpstr>
      <vt:lpstr>What does the programme aim to do?</vt:lpstr>
      <vt:lpstr>Pilot Objectives</vt:lpstr>
      <vt:lpstr>Pilot</vt:lpstr>
      <vt:lpstr> Facilitators</vt:lpstr>
      <vt:lpstr>Evaluation</vt:lpstr>
      <vt:lpstr>Survey and impact results</vt:lpstr>
      <vt:lpstr>Survey</vt:lpstr>
      <vt:lpstr>Notes about the survey</vt:lpstr>
      <vt:lpstr>Post-programme Survey Results</vt:lpstr>
      <vt:lpstr>Delivery and process findings</vt:lpstr>
      <vt:lpstr> Facilitation</vt:lpstr>
      <vt:lpstr>Areas for improvement</vt:lpstr>
      <vt:lpstr>Areas for improvement</vt:lpstr>
      <vt:lpstr>Material and content findings</vt:lpstr>
      <vt:lpstr>Cultural responsiveness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generic PowerPoint template to use for ACC presentations.</dc:subject>
  <dc:creator>Gemma Bevan</dc:creator>
  <cp:keywords>template,generic,powerpoint</cp:keywords>
  <dc:description>Developed by Allfields, www.allfields.co.nz</dc:description>
  <cp:lastModifiedBy>Georgia Knowles</cp:lastModifiedBy>
  <cp:revision>143</cp:revision>
  <cp:lastPrinted>2015-01-29T00:46:42Z</cp:lastPrinted>
  <dcterms:created xsi:type="dcterms:W3CDTF">2014-10-10T01:43:48Z</dcterms:created>
  <dcterms:modified xsi:type="dcterms:W3CDTF">2015-06-22T05:12:14Z</dcterms:modified>
</cp:coreProperties>
</file>