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22"/>
  </p:handoutMasterIdLst>
  <p:sldIdLst>
    <p:sldId id="257" r:id="rId3"/>
    <p:sldId id="270" r:id="rId4"/>
    <p:sldId id="273" r:id="rId5"/>
    <p:sldId id="271" r:id="rId6"/>
    <p:sldId id="272" r:id="rId7"/>
    <p:sldId id="274" r:id="rId8"/>
    <p:sldId id="275" r:id="rId9"/>
    <p:sldId id="276" r:id="rId10"/>
    <p:sldId id="279" r:id="rId11"/>
    <p:sldId id="280" r:id="rId12"/>
    <p:sldId id="281" r:id="rId13"/>
    <p:sldId id="278" r:id="rId14"/>
    <p:sldId id="259" r:id="rId15"/>
    <p:sldId id="260" r:id="rId16"/>
    <p:sldId id="269" r:id="rId17"/>
    <p:sldId id="264" r:id="rId18"/>
    <p:sldId id="268" r:id="rId19"/>
    <p:sldId id="261" r:id="rId20"/>
    <p:sldId id="263" r:id="rId21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50" autoAdjust="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94627-88CA-4B81-B640-741C7CD33958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58C9B-C4D7-464C-ADF3-36CE9307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6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237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74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2632" y="1653109"/>
            <a:ext cx="1839516" cy="38475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5" y="1653109"/>
            <a:ext cx="5411391" cy="38475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7805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8018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1955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8491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4267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9469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5959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0586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13651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5910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8438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402828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9201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609600"/>
            <a:ext cx="22288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65341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204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72731088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676400"/>
            <a:ext cx="8686800" cy="46482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463720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11231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5" y="4037335"/>
            <a:ext cx="3625453" cy="146335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695" y="4037335"/>
            <a:ext cx="3625453" cy="146335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456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19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472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81363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19641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en-US" noProof="0" smtClean="0">
                <a:sym typeface="Arial" charset="0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05450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83868"/>
            </a:gs>
            <a:gs pos="100000">
              <a:srgbClr val="2955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4085" y="1653109"/>
            <a:ext cx="7358063" cy="23206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eorgia" pitchFamily="18" charset="0"/>
              </a:rPr>
              <a:t>Click to edit Master title style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4085" y="4037335"/>
            <a:ext cx="7358063" cy="14633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smtClean="0">
                <a:sym typeface="Arial" pitchFamily="34" charset="0"/>
              </a:rPr>
              <a:t>Fifth level</a:t>
            </a: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875110" y="3929062"/>
            <a:ext cx="7393781" cy="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</p:spPr>
        <p:txBody>
          <a:bodyPr lIns="64291" tIns="32146" rIns="64291" bIns="32146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8642" y="857250"/>
            <a:ext cx="3849811" cy="38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242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+mj-lt"/>
          <a:ea typeface="+mj-ea"/>
          <a:cs typeface="+mj-cs"/>
          <a:sym typeface="Georgia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9pPr>
    </p:titleStyle>
    <p:bodyStyle>
      <a:lvl1pPr marL="241093" indent="-24109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Arial" pitchFamily="34" charset="0"/>
        </a:defRPr>
      </a:lvl1pPr>
      <a:lvl2pPr marL="522368" indent="-200911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2pPr>
      <a:lvl3pPr marL="803643" indent="-1607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3pPr>
      <a:lvl4pPr marL="1125101" indent="-1607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4pPr>
      <a:lvl5pPr marL="1446558" indent="-1607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pitchFamily="34" charset="0"/>
        </a:defRPr>
      </a:lvl5pPr>
      <a:lvl6pPr marL="321457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6pPr>
      <a:lvl7pPr marL="64291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7pPr>
      <a:lvl8pPr marL="964372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8pPr>
      <a:lvl9pPr marL="1285829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sym typeface="Arial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8915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686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3" tIns="35693" rIns="35693" bIns="3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8" name="Rectangle 4" descr="Light upward diagonal"/>
          <p:cNvSpPr>
            <a:spLocks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" y="152400"/>
            <a:ext cx="1905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6"/>
          <p:cNvSpPr txBox="1">
            <a:spLocks/>
          </p:cNvSpPr>
          <p:nvPr/>
        </p:nvSpPr>
        <p:spPr bwMode="auto">
          <a:xfrm>
            <a:off x="8610600" y="152400"/>
            <a:ext cx="374650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1" tIns="32125" rIns="64251" bIns="32125">
            <a:spAutoFit/>
          </a:bodyPr>
          <a:lstStyle/>
          <a:p>
            <a:pPr algn="r" defTabSz="642938">
              <a:spcBef>
                <a:spcPct val="50000"/>
              </a:spcBef>
              <a:defRPr/>
            </a:pPr>
            <a:fld id="{2723CE8B-7A0C-44D2-ACDD-38B06466D09C}" type="slidenum">
              <a:rPr lang="en-US" sz="1000" b="1">
                <a:solidFill>
                  <a:srgbClr val="FFFFFF"/>
                </a:solidFill>
              </a:rPr>
              <a:pPr algn="r" defTabSz="642938">
                <a:spcBef>
                  <a:spcPct val="50000"/>
                </a:spcBef>
                <a:defRPr/>
              </a:pPr>
              <a:t>‹#›</a:t>
            </a:fld>
            <a:endParaRPr lang="en-US" sz="1000" b="1">
              <a:solidFill>
                <a:srgbClr val="FFFFFF"/>
              </a:solidFill>
            </a:endParaRPr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5127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0" y="6477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6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/>
  <p:timing>
    <p:tnLst>
      <p:par>
        <p:cTn id="1" dur="indefinite" restart="never" nodeType="tmRoot"/>
      </p:par>
    </p:tnLst>
  </p:timing>
  <p:txStyles>
    <p:titleStyle>
      <a:lvl1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+mj-lt"/>
          <a:ea typeface="+mj-ea"/>
          <a:cs typeface="+mj-cs"/>
        </a:defRPr>
      </a:lvl1pPr>
      <a:lvl2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2pPr>
      <a:lvl3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3pPr>
      <a:lvl4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4pPr>
      <a:lvl5pPr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5pPr>
      <a:lvl6pPr marL="4572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6pPr>
      <a:lvl7pPr marL="9144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7pPr>
      <a:lvl8pPr marL="13716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8pPr>
      <a:lvl9pPr marL="1828800" algn="ctr" defTabSz="642938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95582"/>
          </a:solidFill>
          <a:latin typeface="Tahoma" pitchFamily="34" charset="0"/>
          <a:ea typeface="ヒラギノ明朝 Pro W3"/>
          <a:cs typeface="Arial" pitchFamily="34" charset="0"/>
        </a:defRPr>
      </a:lvl9pPr>
    </p:titleStyle>
    <p:bodyStyle>
      <a:lvl1pPr marL="58896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1pPr>
      <a:lvl2pPr marL="901700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»"/>
        <a:defRPr sz="3000">
          <a:solidFill>
            <a:srgbClr val="666666"/>
          </a:solidFill>
          <a:latin typeface="+mn-lt"/>
          <a:ea typeface="+mn-ea"/>
          <a:cs typeface="+mn-cs"/>
        </a:defRPr>
      </a:lvl2pPr>
      <a:lvl3pPr marL="1214438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–"/>
        <a:defRPr sz="3000">
          <a:solidFill>
            <a:srgbClr val="666666"/>
          </a:solidFill>
          <a:latin typeface="+mn-lt"/>
          <a:ea typeface="+mn-ea"/>
          <a:cs typeface="+mn-cs"/>
        </a:defRPr>
      </a:lvl3pPr>
      <a:lvl4pPr marL="1527175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Char char="›"/>
        <a:defRPr sz="3000">
          <a:solidFill>
            <a:srgbClr val="666666"/>
          </a:solidFill>
          <a:latin typeface="+mn-lt"/>
          <a:ea typeface="+mn-ea"/>
          <a:cs typeface="+mn-cs"/>
        </a:defRPr>
      </a:lvl4pPr>
      <a:lvl5pPr marL="18399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5pPr>
      <a:lvl6pPr marL="22971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6pPr>
      <a:lvl7pPr marL="27543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7pPr>
      <a:lvl8pPr marL="32115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8pPr>
      <a:lvl9pPr marL="3668713" indent="-401638" algn="l" defTabSz="642938" rtl="0" eaLnBrk="1" fontAlgn="base" hangingPunct="1">
        <a:spcBef>
          <a:spcPct val="20000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Evidence-Based Policy and Practice </a:t>
            </a:r>
            <a:br>
              <a:rPr lang="en-US" sz="3000" dirty="0" smtClean="0"/>
            </a:br>
            <a:r>
              <a:rPr lang="en-US" sz="3000" dirty="0" smtClean="0"/>
              <a:t>in the United States</a:t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1800" dirty="0" smtClean="0"/>
              <a:t>April 5, 2016</a:t>
            </a:r>
            <a:br>
              <a:rPr lang="en-US" sz="1800" dirty="0" smtClean="0"/>
            </a:br>
            <a:r>
              <a:rPr lang="en-US" sz="1800" dirty="0" smtClean="0"/>
              <a:t>Wellington, New Zealand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Ron Haskins</a:t>
            </a:r>
          </a:p>
          <a:p>
            <a:r>
              <a:rPr lang="en-US" dirty="0" smtClean="0">
                <a:latin typeface="+mj-lt"/>
              </a:rPr>
              <a:t>Cabot Family Chair &amp; Co-Director, Center on Children &amp; Families</a:t>
            </a:r>
          </a:p>
          <a:p>
            <a:r>
              <a:rPr lang="en-US" dirty="0" smtClean="0">
                <a:latin typeface="+mj-lt"/>
              </a:rPr>
              <a:t>The Brookings Institution</a:t>
            </a:r>
          </a:p>
          <a:p>
            <a:r>
              <a:rPr lang="en-US" dirty="0" smtClean="0">
                <a:latin typeface="+mj-lt"/>
              </a:rPr>
              <a:t>Washington</a:t>
            </a:r>
            <a:r>
              <a:rPr lang="en-US" smtClean="0">
                <a:latin typeface="+mj-lt"/>
              </a:rPr>
              <a:t>, DC</a:t>
            </a:r>
            <a:endParaRPr lang="en-US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8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00200"/>
            <a:ext cx="8991600" cy="228600"/>
          </a:xfrm>
        </p:spPr>
        <p:txBody>
          <a:bodyPr/>
          <a:lstStyle/>
          <a:p>
            <a:r>
              <a:rPr lang="en-US" dirty="0" smtClean="0"/>
              <a:t>Results First: What Is It?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4114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Initiative of Pew and MacArthur Foundations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Washington State Institute for Public Policy as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Looking for a few good states with top quality, influential budget or legislative agency willing to commit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Goal: Use evidence to fix or end bad programs and initiate good programs</a:t>
            </a:r>
          </a:p>
          <a:p>
            <a:pPr marL="187325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31333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Results </a:t>
            </a:r>
            <a:r>
              <a:rPr lang="en-US" smtClean="0"/>
              <a:t>First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social policy area (e.g., child protection, preschool, teen pregnancy)</a:t>
            </a:r>
          </a:p>
          <a:p>
            <a:r>
              <a:rPr lang="en-US" dirty="0" smtClean="0"/>
              <a:t>Create an inventory of current state programs</a:t>
            </a:r>
          </a:p>
          <a:p>
            <a:r>
              <a:rPr lang="en-US" dirty="0" smtClean="0"/>
              <a:t>Review which state programs work</a:t>
            </a:r>
          </a:p>
          <a:p>
            <a:r>
              <a:rPr lang="en-US" dirty="0" smtClean="0"/>
              <a:t>Compare to model programs (Clearinghouse Data Base)</a:t>
            </a:r>
          </a:p>
          <a:p>
            <a:r>
              <a:rPr lang="en-US" dirty="0" smtClean="0"/>
              <a:t>Conduct benefit-cost analysis to compare programs’ return on investment</a:t>
            </a:r>
          </a:p>
          <a:p>
            <a:r>
              <a:rPr lang="en-US" dirty="0" smtClean="0"/>
              <a:t>Use evidence to inform policy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239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7325" indent="0" algn="ctr">
              <a:buNone/>
            </a:pPr>
            <a:endParaRPr lang="en-US" sz="4400" dirty="0" smtClean="0"/>
          </a:p>
          <a:p>
            <a:pPr marL="187325" indent="0" algn="ctr">
              <a:buNone/>
            </a:pPr>
            <a:r>
              <a:rPr lang="en-US" sz="4400" dirty="0" smtClean="0"/>
              <a:t>Obama </a:t>
            </a:r>
            <a:r>
              <a:rPr lang="en-US" sz="4400" dirty="0"/>
              <a:t>Tiered Initiatives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9693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915400" cy="990600"/>
          </a:xfrm>
        </p:spPr>
        <p:txBody>
          <a:bodyPr/>
          <a:lstStyle/>
          <a:p>
            <a:r>
              <a:rPr lang="en-US" dirty="0" smtClean="0"/>
              <a:t>Two Parts of Obama Evidence-Based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343400"/>
          </a:xfrm>
        </p:spPr>
        <p:txBody>
          <a:bodyPr/>
          <a:lstStyle/>
          <a:p>
            <a:r>
              <a:rPr lang="en-US" dirty="0" smtClean="0"/>
              <a:t>Federal Agencies (PART)</a:t>
            </a:r>
          </a:p>
          <a:p>
            <a:r>
              <a:rPr lang="en-US" dirty="0" smtClean="0"/>
              <a:t>Federal 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85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915400" cy="990600"/>
          </a:xfrm>
        </p:spPr>
        <p:txBody>
          <a:bodyPr/>
          <a:lstStyle/>
          <a:p>
            <a:r>
              <a:rPr lang="en-US" dirty="0" smtClean="0"/>
              <a:t>Obama Evidence-Based </a:t>
            </a:r>
            <a:br>
              <a:rPr lang="en-US" dirty="0" smtClean="0"/>
            </a:br>
            <a:r>
              <a:rPr lang="en-US" dirty="0" smtClean="0"/>
              <a:t>Strategy for Grant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343400"/>
          </a:xfrm>
        </p:spPr>
        <p:txBody>
          <a:bodyPr/>
          <a:lstStyle/>
          <a:p>
            <a:r>
              <a:rPr lang="en-US" dirty="0" smtClean="0"/>
              <a:t>Spend most federal grant dollars on evidence-based programs</a:t>
            </a:r>
          </a:p>
          <a:p>
            <a:r>
              <a:rPr lang="en-US" dirty="0" smtClean="0"/>
              <a:t>Spend some grant dollars on innovative programs</a:t>
            </a:r>
          </a:p>
          <a:p>
            <a:r>
              <a:rPr lang="en-US" dirty="0" smtClean="0"/>
              <a:t>Continuous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635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Identify Evidence-Based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agencies specify a list of programs that are evidence-based</a:t>
            </a:r>
          </a:p>
          <a:p>
            <a:r>
              <a:rPr lang="en-US" dirty="0" smtClean="0"/>
              <a:t>Require applicants to site the evidence that supports the program they propose to implement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4538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smtClean="0"/>
              <a:t>Overview of Six Evidence-Based Initiatives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56767"/>
              </p:ext>
            </p:extLst>
          </p:nvPr>
        </p:nvGraphicFramePr>
        <p:xfrm>
          <a:off x="476250" y="1600200"/>
          <a:ext cx="8191500" cy="4488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7900"/>
                <a:gridCol w="1580335"/>
                <a:gridCol w="2315390"/>
                <a:gridCol w="2047875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Evidence-based initiative</a:t>
                      </a:r>
                      <a:endParaRPr lang="en-US" sz="1400" i="1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Initial funding</a:t>
                      </a:r>
                      <a:endParaRPr lang="en-US" sz="1400" i="1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Administering</a:t>
                      </a:r>
                      <a:r>
                        <a:rPr lang="en-US" sz="1400" i="1" baseline="0" dirty="0" smtClean="0"/>
                        <a:t> agency</a:t>
                      </a:r>
                      <a:endParaRPr lang="en-US" sz="1400" i="1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Date of first awards</a:t>
                      </a:r>
                      <a:endParaRPr lang="en-US" sz="1400" i="1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8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Teen Pregnancy Prevention (TPP)*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$110 million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HHS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September 2010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837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Maternal, Infant, and Early Childhood Home Visiting*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$1.5 billion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HHS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July 2010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86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Investing in Innovation (i3)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$650</a:t>
                      </a:r>
                      <a:r>
                        <a:rPr lang="en-US" sz="1400" baseline="0" dirty="0" smtClean="0"/>
                        <a:t> million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 of Education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August 2010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289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Social Innovation Fund (SIF)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$50 million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Corporation for National and Community Service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July 2010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857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Trade Adjustment Assistance Community College and Career Training (TAACCCT)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$2 billion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 of Labor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September</a:t>
                      </a:r>
                      <a:r>
                        <a:rPr lang="en-US" sz="1400" baseline="0" dirty="0" smtClean="0"/>
                        <a:t> 2011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289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Workforce</a:t>
                      </a:r>
                      <a:r>
                        <a:rPr lang="en-US" sz="1400" baseline="0" dirty="0" smtClean="0"/>
                        <a:t> Innovation Fund (WIF)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$125 million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 of Labor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June 2012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6478023"/>
            <a:ext cx="464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*HHS identified evidence-based programs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96993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915400" cy="990600"/>
          </a:xfrm>
        </p:spPr>
        <p:txBody>
          <a:bodyPr/>
          <a:lstStyle/>
          <a:p>
            <a:r>
              <a:rPr lang="en-US" dirty="0" smtClean="0"/>
              <a:t>Obama Evidence-Based Initiatives: Number of Local Projects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275180"/>
              </p:ext>
            </p:extLst>
          </p:nvPr>
        </p:nvGraphicFramePr>
        <p:xfrm>
          <a:off x="1371600" y="2057400"/>
          <a:ext cx="6400800" cy="384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/>
                <a:gridCol w="23622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Initiative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</a:t>
                      </a:r>
                    </a:p>
                    <a:p>
                      <a:r>
                        <a:rPr lang="en-US" dirty="0" smtClean="0"/>
                        <a:t>projects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Teen Pregnancy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102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Home Visiting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774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Investing in Innovation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117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Innovation Fund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221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Workforce</a:t>
                      </a:r>
                      <a:r>
                        <a:rPr lang="en-US" baseline="0" dirty="0" smtClean="0"/>
                        <a:t> Innovation Fund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26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TAACCCT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185</a:t>
                      </a:r>
                      <a:endParaRPr lang="en-US" u="sng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1,425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84407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915400" cy="990600"/>
          </a:xfrm>
        </p:spPr>
        <p:txBody>
          <a:bodyPr/>
          <a:lstStyle/>
          <a:p>
            <a:r>
              <a:rPr lang="en-US" dirty="0" smtClean="0"/>
              <a:t>Why the Obama </a:t>
            </a:r>
            <a:br>
              <a:rPr lang="en-US" dirty="0" smtClean="0"/>
            </a:br>
            <a:r>
              <a:rPr lang="en-US" dirty="0" smtClean="0"/>
              <a:t>Evidence-Based Initiative Worked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343400"/>
          </a:xfrm>
        </p:spPr>
        <p:txBody>
          <a:bodyPr/>
          <a:lstStyle/>
          <a:p>
            <a:r>
              <a:rPr lang="en-US" dirty="0" smtClean="0"/>
              <a:t>Stellar leadership</a:t>
            </a:r>
          </a:p>
          <a:p>
            <a:r>
              <a:rPr lang="en-US" dirty="0" smtClean="0"/>
              <a:t>Relentless focus on using evidence</a:t>
            </a:r>
          </a:p>
          <a:p>
            <a:r>
              <a:rPr lang="en-US" dirty="0" smtClean="0"/>
              <a:t>Clever and persistent legislative strategies</a:t>
            </a:r>
          </a:p>
          <a:p>
            <a:r>
              <a:rPr lang="en-US" dirty="0" smtClean="0"/>
              <a:t>Competitive (not formula) grants</a:t>
            </a:r>
          </a:p>
          <a:p>
            <a:r>
              <a:rPr lang="en-US" dirty="0" smtClean="0"/>
              <a:t>Decent review panels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635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Obama Initiatives: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RCTs</a:t>
            </a:r>
          </a:p>
          <a:p>
            <a:r>
              <a:rPr lang="en-US" dirty="0" smtClean="0"/>
              <a:t>When a program fails, what’s next</a:t>
            </a:r>
          </a:p>
          <a:p>
            <a:r>
              <a:rPr lang="en-US" dirty="0" smtClean="0"/>
              <a:t>Innovation vs. evidence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Do we have good model programs?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46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71600"/>
            <a:ext cx="8991600" cy="609600"/>
          </a:xfrm>
        </p:spPr>
        <p:txBody>
          <a:bodyPr/>
          <a:lstStyle/>
          <a:p>
            <a:pPr algn="ctr"/>
            <a:r>
              <a:rPr lang="en-US" sz="3600" dirty="0" smtClean="0"/>
              <a:t>Peter Rossi’s Iron Law</a:t>
            </a:r>
            <a:br>
              <a:rPr lang="en-US" sz="3600" dirty="0" smtClean="0"/>
            </a:br>
            <a:r>
              <a:rPr lang="en-US" sz="3600" dirty="0" smtClean="0"/>
              <a:t>of Evaluation (1987)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01000" cy="4495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187325" indent="0">
              <a:buNone/>
            </a:pPr>
            <a:r>
              <a:rPr lang="en-US" dirty="0" smtClean="0"/>
              <a:t>“The expected value of any net impact assessment of any large scale social program is zero.”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8773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762000"/>
            <a:ext cx="8915400" cy="838200"/>
          </a:xfrm>
        </p:spPr>
        <p:txBody>
          <a:bodyPr/>
          <a:lstStyle/>
          <a:p>
            <a:r>
              <a:rPr lang="en-US" sz="3600" dirty="0" smtClean="0"/>
              <a:t>Peter Rossi’s Law: An Update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686800" cy="4419600"/>
          </a:xfrm>
        </p:spPr>
        <p:txBody>
          <a:bodyPr/>
          <a:lstStyle/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Preschool education (especially Boston pre-K)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Nurse-Family Partnership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Carrera Adolescent Pregnancy Prevention Program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Career Academies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KIPP schools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Community and family-based programs for delinquents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Community college interventions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Small Schools of Choice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Triple P System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Success for All</a:t>
            </a:r>
          </a:p>
          <a:p>
            <a:pPr marL="567025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Transitional Care Model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97873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915400" cy="838200"/>
          </a:xfrm>
        </p:spPr>
        <p:txBody>
          <a:bodyPr/>
          <a:lstStyle/>
          <a:p>
            <a:pPr algn="ctr"/>
            <a:r>
              <a:rPr lang="en-US" sz="3200" dirty="0" smtClean="0"/>
              <a:t>The </a:t>
            </a:r>
            <a:r>
              <a:rPr lang="en-US" sz="3200" dirty="0"/>
              <a:t>Fundamental </a:t>
            </a:r>
            <a:r>
              <a:rPr lang="en-US" dirty="0" smtClean="0"/>
              <a:t>Components</a:t>
            </a:r>
            <a:br>
              <a:rPr lang="en-US" dirty="0" smtClean="0"/>
            </a:br>
            <a:r>
              <a:rPr lang="en-US" sz="3200" dirty="0" smtClean="0"/>
              <a:t> </a:t>
            </a:r>
            <a:r>
              <a:rPr lang="en-US" sz="3200" dirty="0"/>
              <a:t>of </a:t>
            </a:r>
            <a:r>
              <a:rPr lang="en-US" sz="3200" dirty="0" smtClean="0"/>
              <a:t>Evidence-Based Policy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4343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Good ideas for social interventions tested by trial and error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High quality program evaluations; randomized controlled trials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Replication of program evaluations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Literature reviews (meta-analyses)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Clearinghouses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Government and private organizations that fund evaluation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Congressional and administrative agencies that conduct policy reviews and recommend policies based on evidence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Established procedures for transmitting results of policy reviews to government legislative and administrative agencies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Legislative and executive agencies that focus spending on evidence-based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80249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001000" cy="762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Growth of Evidence-Based Culture in U.S.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191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Obama’s </a:t>
            </a:r>
            <a:r>
              <a:rPr lang="en-US" sz="2000" dirty="0"/>
              <a:t>evidence-based initiatives; 1,400 local </a:t>
            </a:r>
            <a:r>
              <a:rPr lang="en-US" sz="2000" dirty="0" smtClean="0"/>
              <a:t>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Clearinghouses </a:t>
            </a:r>
            <a:r>
              <a:rPr lang="en-US" sz="2000" dirty="0"/>
              <a:t>with </a:t>
            </a:r>
            <a:r>
              <a:rPr lang="en-US" sz="2000" dirty="0" smtClean="0"/>
              <a:t>details on </a:t>
            </a:r>
            <a:r>
              <a:rPr lang="en-US" sz="2000" dirty="0"/>
              <a:t>evidence-based </a:t>
            </a:r>
            <a:r>
              <a:rPr lang="en-US" sz="2000" dirty="0" smtClean="0"/>
              <a:t>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Ryan-Murray Evidence-Based Policymaking Commission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Growth of model programs with rigorous evaluations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OMB </a:t>
            </a:r>
            <a:r>
              <a:rPr lang="en-US" sz="2000" dirty="0"/>
              <a:t>emphasizes evaluation by </a:t>
            </a:r>
            <a:r>
              <a:rPr lang="en-US" sz="2000" dirty="0" smtClean="0"/>
              <a:t>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Chief of </a:t>
            </a:r>
            <a:r>
              <a:rPr lang="en-US" sz="2000" smtClean="0"/>
              <a:t>evaluation in </a:t>
            </a:r>
            <a:r>
              <a:rPr lang="en-US" sz="2000" dirty="0" smtClean="0"/>
              <a:t>executive 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Social and Behavioral Sciences Team </a:t>
            </a:r>
            <a:r>
              <a:rPr lang="en-US" sz="2000" dirty="0"/>
              <a:t>in White House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Growth of Pay for </a:t>
            </a:r>
            <a:r>
              <a:rPr lang="en-US" sz="2000" dirty="0" smtClean="0"/>
              <a:t>Success</a:t>
            </a:r>
            <a:r>
              <a:rPr lang="en-US" sz="2000" dirty="0"/>
              <a:t> </a:t>
            </a:r>
            <a:r>
              <a:rPr lang="en-US" sz="2000" dirty="0" smtClean="0"/>
              <a:t>programs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Results First (Pew and MacArthur; Clearinghouse</a:t>
            </a:r>
            <a:r>
              <a:rPr lang="en-US" sz="2000" dirty="0" smtClean="0"/>
              <a:t>)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Lobbying groups (Results </a:t>
            </a:r>
            <a:r>
              <a:rPr lang="en-US" sz="2000" dirty="0"/>
              <a:t>for </a:t>
            </a:r>
            <a:r>
              <a:rPr lang="en-US" sz="2000" dirty="0" smtClean="0"/>
              <a:t>America)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Foundation support: Pew; MacArthur; Grant; Arnold; Annie E. Casey; Casey Family Programs; Edna McConnell Clark; Gates; others</a:t>
            </a:r>
          </a:p>
        </p:txBody>
      </p:sp>
    </p:spTree>
    <p:extLst>
      <p:ext uri="{BB962C8B-B14F-4D97-AF65-F5344CB8AC3E}">
        <p14:creationId xmlns:p14="http://schemas.microsoft.com/office/powerpoint/2010/main" val="45137735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281863" cy="1752600"/>
          </a:xfrm>
        </p:spPr>
        <p:txBody>
          <a:bodyPr/>
          <a:lstStyle/>
          <a:p>
            <a:pPr algn="ctr"/>
            <a:r>
              <a:rPr lang="en-US" sz="3600" dirty="0" smtClean="0"/>
              <a:t>Nine Clearinghouses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7681337" cy="261327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Crime Solutions (U.S. Department of Justice)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Works Clearinghouse (U.S. Department of Education)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Works in Reentry Clearinghouse (Coalition of State Governments)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California Evidence-Based Clearinghouse for Child Welfare (State of California)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Coalition for Evidence-Based Policy  (social programs; Coalition)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Blueprints for Healthy Youth Development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National Registry of Evidence-Based Programs and Practices (substance abuse and mental health; SAMPHSA)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Promising Practices Network (children &amp; families; RAND)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Results First Clearinghouse Database (integration of 8 clearinghouses; Pew Trusts)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66736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and Procedures</a:t>
            </a:r>
            <a:br>
              <a:rPr lang="en-US" dirty="0" smtClean="0"/>
            </a:br>
            <a:r>
              <a:rPr lang="en-US" dirty="0" smtClean="0"/>
              <a:t>of Behavioral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Principles of behavioral economics: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Cognitive resources limited; can be overwhelmed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Attention is finite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Exercising restraint depletes stock of self-control</a:t>
            </a:r>
          </a:p>
          <a:p>
            <a:r>
              <a:rPr lang="en-US" sz="2000" dirty="0" smtClean="0"/>
              <a:t>Behavioral Diagnosis and Design Process: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Define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Diagnose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Design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Test</a:t>
            </a:r>
          </a:p>
          <a:p>
            <a:r>
              <a:rPr lang="en-US" sz="2000" dirty="0" smtClean="0"/>
              <a:t>Examples (from White House Behavioral and Social Sciences Team):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Summer Melt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Service Members Savings Enrollment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Delinquent Debt Repayment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26932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Pay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953000"/>
          </a:xfrm>
        </p:spPr>
        <p:txBody>
          <a:bodyPr/>
          <a:lstStyle/>
          <a:p>
            <a:r>
              <a:rPr lang="en-US" sz="2000" dirty="0" smtClean="0"/>
              <a:t>What Is It? Method of financing government programs that requires program evaluation</a:t>
            </a:r>
          </a:p>
          <a:p>
            <a:r>
              <a:rPr lang="en-US" sz="2000" dirty="0" smtClean="0"/>
              <a:t>More than 50 projects worldwide (especially US &amp; UK)</a:t>
            </a:r>
          </a:p>
          <a:p>
            <a:r>
              <a:rPr lang="en-US" sz="2000" dirty="0" smtClean="0"/>
              <a:t>Components: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Government agency to define outcomes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Intermediary organization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Service agency (often nonprofit)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Investors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Evaluator</a:t>
            </a:r>
          </a:p>
          <a:p>
            <a:r>
              <a:rPr lang="en-US" sz="2000" dirty="0" smtClean="0"/>
              <a:t>Advantages: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Increases funding options for government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Shifts risk from taxpayers to funders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Based on outcomes and measurement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Encourages development and use of evidence-based program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Examples: </a:t>
            </a:r>
            <a:r>
              <a:rPr lang="en-US" sz="2000" dirty="0" err="1" smtClean="0"/>
              <a:t>Rikers</a:t>
            </a:r>
            <a:r>
              <a:rPr lang="en-US" sz="2000" dirty="0" smtClean="0"/>
              <a:t> Island; Salt Lake City Pre-K</a:t>
            </a:r>
          </a:p>
          <a:p>
            <a:r>
              <a:rPr lang="en-US" sz="2000" dirty="0" smtClean="0"/>
              <a:t>Challenges: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Measuring outcomes, costs, and savings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Judging where to place the bet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Distributing cost among government agencies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064449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 for Success,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Examples: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Adolescent Behavioral Learning Experience (</a:t>
            </a:r>
            <a:r>
              <a:rPr lang="en-US" sz="2000" dirty="0" err="1" smtClean="0"/>
              <a:t>Rikers</a:t>
            </a:r>
            <a:r>
              <a:rPr lang="en-US" sz="2000" dirty="0" smtClean="0"/>
              <a:t> Island, NY)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Utah High Quality Preschool Program</a:t>
            </a:r>
          </a:p>
          <a:p>
            <a:r>
              <a:rPr lang="en-US" sz="2000" dirty="0" smtClean="0"/>
              <a:t>Challenges: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Measuring outcomes, costs, savings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Judging where to place the bet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Distributing costs among agencies and society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266312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ings_title">
  <a:themeElements>
    <a:clrScheme name="Brooking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ookings">
      <a:majorFont>
        <a:latin typeface="Georgia"/>
        <a:ea typeface="ヒラギノ明朝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aramond" pitchFamily="18" charset="0"/>
            <a:ea typeface="ヒラギノ角ゴ Pro W3" pitchFamily="96" charset="-128"/>
            <a:sym typeface="Gill Sans" pitchFamily="96" charset="0"/>
          </a:defRPr>
        </a:defPPr>
      </a:lstStyle>
    </a:lnDef>
  </a:objectDefaults>
  <a:extraClrSchemeLst>
    <a:extraClrScheme>
      <a:clrScheme name="Brooking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CF_1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0C0"/>
      </a:accent1>
      <a:accent2>
        <a:srgbClr val="333399"/>
      </a:accent2>
      <a:accent3>
        <a:srgbClr val="40AFFF"/>
      </a:accent3>
      <a:accent4>
        <a:srgbClr val="000000"/>
      </a:accent4>
      <a:accent5>
        <a:srgbClr val="44969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itle &amp; Bullets">
      <a:majorFont>
        <a:latin typeface="Tahoma"/>
        <a:ea typeface="ヒラギノ明朝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925</Words>
  <Application>Microsoft Office PowerPoint</Application>
  <PresentationFormat>On-screen Show (4:3)</PresentationFormat>
  <Paragraphs>182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brookings_title</vt:lpstr>
      <vt:lpstr>CCF_1</vt:lpstr>
      <vt:lpstr> Evidence-Based Policy and Practice  in the United States  April 5, 2016 Wellington, New Zealand</vt:lpstr>
      <vt:lpstr>Peter Rossi’s Iron Law of Evaluation (1987)</vt:lpstr>
      <vt:lpstr>Peter Rossi’s Law: An Update</vt:lpstr>
      <vt:lpstr>The Fundamental Components  of Evidence-Based Policy</vt:lpstr>
      <vt:lpstr> Growth of Evidence-Based Culture in U.S.</vt:lpstr>
      <vt:lpstr>Nine Clearinghouses</vt:lpstr>
      <vt:lpstr>Principles and Procedures of Behavioral Economics</vt:lpstr>
      <vt:lpstr>Pay for Success</vt:lpstr>
      <vt:lpstr>Pay for Success, cont.</vt:lpstr>
      <vt:lpstr>Results First: What Is It? </vt:lpstr>
      <vt:lpstr>Conducting Results First Procedure</vt:lpstr>
      <vt:lpstr>PowerPoint Presentation</vt:lpstr>
      <vt:lpstr>Two Parts of Obama Evidence-Based Strategy</vt:lpstr>
      <vt:lpstr>Obama Evidence-Based  Strategy for Grant Making</vt:lpstr>
      <vt:lpstr>How to Identify Evidence-Based Programs</vt:lpstr>
      <vt:lpstr>Overview of Six Evidence-Based Initiatives</vt:lpstr>
      <vt:lpstr>Obama Evidence-Based Initiatives: Number of Local Projects</vt:lpstr>
      <vt:lpstr>Why the Obama  Evidence-Based Initiative Worked</vt:lpstr>
      <vt:lpstr>Obama Initiatives: Issues</vt:lpstr>
    </vt:vector>
  </TitlesOfParts>
  <Company>The Brookings Institution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Me the Evidence: Obama’s Fight for Rigor and Results in Social Policy</dc:title>
  <dc:creator>Allegra Pocinki</dc:creator>
  <cp:lastModifiedBy>Sanna Fourt-Wells</cp:lastModifiedBy>
  <cp:revision>53</cp:revision>
  <cp:lastPrinted>2016-03-29T13:22:12Z</cp:lastPrinted>
  <dcterms:created xsi:type="dcterms:W3CDTF">2014-11-24T15:24:06Z</dcterms:created>
  <dcterms:modified xsi:type="dcterms:W3CDTF">2016-04-04T01:16:10Z</dcterms:modified>
</cp:coreProperties>
</file>