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notesSlides/notesSlide16.xml" ContentType="application/vnd.openxmlformats-officedocument.presentationml.notesSlide+xml"/>
  <Override PartName="/ppt/charts/chart30.xml" ContentType="application/vnd.openxmlformats-officedocument.drawingml.chart+xml"/>
  <Override PartName="/ppt/charts/chart31.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32.xml" ContentType="application/vnd.openxmlformats-officedocument.drawingml.chart+xml"/>
  <Override PartName="/ppt/charts/chart33.xml" ContentType="application/vnd.openxmlformats-officedocument.drawingml.chart+xml"/>
  <Override PartName="/ppt/charts/chart34.xml" ContentType="application/vnd.openxmlformats-officedocument.drawingml.chart+xml"/>
  <Override PartName="/ppt/charts/chart35.xml" ContentType="application/vnd.openxmlformats-officedocument.drawingml.chart+xml"/>
  <Override PartName="/ppt/charts/chart36.xml" ContentType="application/vnd.openxmlformats-officedocument.drawingml.chart+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54" r:id="rId1"/>
  </p:sldMasterIdLst>
  <p:notesMasterIdLst>
    <p:notesMasterId r:id="rId22"/>
  </p:notesMasterIdLst>
  <p:handoutMasterIdLst>
    <p:handoutMasterId r:id="rId23"/>
  </p:handoutMasterIdLst>
  <p:sldIdLst>
    <p:sldId id="257" r:id="rId2"/>
    <p:sldId id="271" r:id="rId3"/>
    <p:sldId id="298" r:id="rId4"/>
    <p:sldId id="294" r:id="rId5"/>
    <p:sldId id="295" r:id="rId6"/>
    <p:sldId id="291" r:id="rId7"/>
    <p:sldId id="300" r:id="rId8"/>
    <p:sldId id="274" r:id="rId9"/>
    <p:sldId id="275" r:id="rId10"/>
    <p:sldId id="277" r:id="rId11"/>
    <p:sldId id="301" r:id="rId12"/>
    <p:sldId id="279" r:id="rId13"/>
    <p:sldId id="278" r:id="rId14"/>
    <p:sldId id="280" r:id="rId15"/>
    <p:sldId id="281" r:id="rId16"/>
    <p:sldId id="293" r:id="rId17"/>
    <p:sldId id="282" r:id="rId18"/>
    <p:sldId id="297" r:id="rId19"/>
    <p:sldId id="302" r:id="rId20"/>
    <p:sldId id="303" r:id="rId2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EB56C"/>
    <a:srgbClr val="00FF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47" autoAdjust="0"/>
    <p:restoredTop sz="77266" autoAdjust="0"/>
  </p:normalViewPr>
  <p:slideViewPr>
    <p:cSldViewPr snapToObjects="1">
      <p:cViewPr varScale="1">
        <p:scale>
          <a:sx n="92" d="100"/>
          <a:sy n="92" d="100"/>
        </p:scale>
        <p:origin x="-1368" y="-102"/>
      </p:cViewPr>
      <p:guideLst>
        <p:guide orient="horz" pos="2160"/>
        <p:guide pos="5511"/>
      </p:guideLst>
    </p:cSldViewPr>
  </p:slideViewPr>
  <p:outlineViewPr>
    <p:cViewPr>
      <p:scale>
        <a:sx n="33" d="100"/>
        <a:sy n="33" d="100"/>
      </p:scale>
      <p:origin x="0" y="0"/>
    </p:cViewPr>
  </p:outlineViewPr>
  <p:notesTextViewPr>
    <p:cViewPr>
      <p:scale>
        <a:sx n="66" d="100"/>
        <a:sy n="66" d="100"/>
      </p:scale>
      <p:origin x="0" y="0"/>
    </p:cViewPr>
  </p:notesTextViewPr>
  <p:sorterViewPr>
    <p:cViewPr>
      <p:scale>
        <a:sx n="100" d="100"/>
        <a:sy n="100" d="100"/>
      </p:scale>
      <p:origin x="0" y="0"/>
    </p:cViewPr>
  </p:sorterViewPr>
  <p:notesViewPr>
    <p:cSldViewPr snapToObjects="1">
      <p:cViewPr varScale="1">
        <p:scale>
          <a:sx n="79" d="100"/>
          <a:sy n="79" d="100"/>
        </p:scale>
        <p:origin x="-3936" y="-84"/>
      </p:cViewPr>
      <p:guideLst>
        <p:guide orient="horz" pos="3126"/>
        <p:guide pos="2141"/>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2.xlsx"/></Relationships>
</file>

<file path=ppt/charts/_rels/chart33.xml.rels><?xml version="1.0" encoding="UTF-8" standalone="yes"?>
<Relationships xmlns="http://schemas.openxmlformats.org/package/2006/relationships"><Relationship Id="rId1" Type="http://schemas.openxmlformats.org/officeDocument/2006/relationships/package" Target="../embeddings/Microsoft_Excel_Worksheet33.xlsx"/></Relationships>
</file>

<file path=ppt/charts/_rels/chart34.xml.rels><?xml version="1.0" encoding="UTF-8" standalone="yes"?>
<Relationships xmlns="http://schemas.openxmlformats.org/package/2006/relationships"><Relationship Id="rId1" Type="http://schemas.openxmlformats.org/officeDocument/2006/relationships/package" Target="../embeddings/Microsoft_Excel_Worksheet34.xlsx"/></Relationships>
</file>

<file path=ppt/charts/_rels/chart35.xml.rels><?xml version="1.0" encoding="UTF-8" standalone="yes"?>
<Relationships xmlns="http://schemas.openxmlformats.org/package/2006/relationships"><Relationship Id="rId1" Type="http://schemas.openxmlformats.org/officeDocument/2006/relationships/package" Target="../embeddings/Microsoft_Excel_Worksheet35.xlsx"/></Relationships>
</file>

<file path=ppt/charts/_rels/chart36.xml.rels><?xml version="1.0" encoding="UTF-8" standalone="yes"?>
<Relationships xmlns="http://schemas.openxmlformats.org/package/2006/relationships"><Relationship Id="rId1" Type="http://schemas.openxmlformats.org/officeDocument/2006/relationships/package" Target="../embeddings/Microsoft_Excel_Worksheet36.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3810280309555546"/>
          <c:y val="2.1874999999999999E-2"/>
          <c:w val="0.59397198541958007"/>
          <c:h val="0.93125000000000002"/>
        </c:manualLayout>
      </c:layout>
      <c:barChart>
        <c:barDir val="bar"/>
        <c:grouping val="clustered"/>
        <c:varyColors val="0"/>
        <c:ser>
          <c:idx val="0"/>
          <c:order val="0"/>
          <c:tx>
            <c:strRef>
              <c:f>Sheet1!$B$1</c:f>
              <c:strCache>
                <c:ptCount val="1"/>
                <c:pt idx="0">
                  <c:v>Series 1</c:v>
                </c:pt>
              </c:strCache>
            </c:strRef>
          </c:tx>
          <c:spPr>
            <a:solidFill>
              <a:schemeClr val="accent3">
                <a:lumMod val="75000"/>
              </a:schemeClr>
            </a:solidFill>
          </c:spPr>
          <c:invertIfNegative val="0"/>
          <c:dPt>
            <c:idx val="0"/>
            <c:invertIfNegative val="0"/>
            <c:bubble3D val="0"/>
            <c:spPr>
              <a:solidFill>
                <a:schemeClr val="accent3">
                  <a:lumMod val="50000"/>
                </a:schemeClr>
              </a:solidFill>
            </c:spPr>
          </c:dPt>
          <c:dLbls>
            <c:numFmt formatCode="#,##0" sourceLinked="0"/>
            <c:dLblPos val="outEnd"/>
            <c:showLegendKey val="0"/>
            <c:showVal val="1"/>
            <c:showCatName val="0"/>
            <c:showSerName val="0"/>
            <c:showPercent val="0"/>
            <c:showBubbleSize val="0"/>
            <c:showLeaderLines val="0"/>
          </c:dLbls>
          <c:cat>
            <c:strRef>
              <c:f>Sheet1!$A$2</c:f>
              <c:strCache>
                <c:ptCount val="1"/>
                <c:pt idx="0">
                  <c:v>(Target) 2017</c:v>
                </c:pt>
              </c:strCache>
            </c:strRef>
          </c:cat>
          <c:val>
            <c:numRef>
              <c:f>Sheet1!$B$2</c:f>
              <c:numCache>
                <c:formatCode>General</c:formatCode>
                <c:ptCount val="1"/>
                <c:pt idx="0">
                  <c:v>16220</c:v>
                </c:pt>
              </c:numCache>
            </c:numRef>
          </c:val>
        </c:ser>
        <c:dLbls>
          <c:showLegendKey val="0"/>
          <c:showVal val="0"/>
          <c:showCatName val="0"/>
          <c:showSerName val="0"/>
          <c:showPercent val="0"/>
          <c:showBubbleSize val="0"/>
        </c:dLbls>
        <c:gapWidth val="150"/>
        <c:axId val="103923072"/>
        <c:axId val="105477248"/>
      </c:barChart>
      <c:catAx>
        <c:axId val="103923072"/>
        <c:scaling>
          <c:orientation val="minMax"/>
        </c:scaling>
        <c:delete val="0"/>
        <c:axPos val="l"/>
        <c:majorTickMark val="out"/>
        <c:minorTickMark val="none"/>
        <c:tickLblPos val="nextTo"/>
        <c:spPr>
          <a:ln>
            <a:noFill/>
          </a:ln>
        </c:spPr>
        <c:crossAx val="105477248"/>
        <c:crosses val="autoZero"/>
        <c:auto val="1"/>
        <c:lblAlgn val="ctr"/>
        <c:lblOffset val="100"/>
        <c:noMultiLvlLbl val="0"/>
      </c:catAx>
      <c:valAx>
        <c:axId val="105477248"/>
        <c:scaling>
          <c:orientation val="minMax"/>
          <c:max val="25000"/>
          <c:min val="0"/>
        </c:scaling>
        <c:delete val="1"/>
        <c:axPos val="b"/>
        <c:numFmt formatCode="General" sourceLinked="1"/>
        <c:majorTickMark val="out"/>
        <c:minorTickMark val="none"/>
        <c:tickLblPos val="nextTo"/>
        <c:crossAx val="103923072"/>
        <c:crosses val="autoZero"/>
        <c:crossBetween val="between"/>
      </c:valAx>
    </c:plotArea>
    <c:plotVisOnly val="1"/>
    <c:dispBlanksAs val="gap"/>
    <c:showDLblsOverMax val="0"/>
  </c:chart>
  <c:spPr>
    <a:ln>
      <a:noFill/>
    </a:ln>
  </c:spPr>
  <c:txPr>
    <a:bodyPr/>
    <a:lstStyle/>
    <a:p>
      <a:pPr>
        <a:defRPr sz="1800">
          <a:solidFill>
            <a:schemeClr val="tx2"/>
          </a:solidFill>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587746062992125"/>
          <c:y val="2.1874999999999999E-2"/>
          <c:w val="0.50912253937007879"/>
          <c:h val="0.93125000000000002"/>
        </c:manualLayout>
      </c:layout>
      <c:barChart>
        <c:barDir val="bar"/>
        <c:grouping val="clustered"/>
        <c:varyColors val="0"/>
        <c:ser>
          <c:idx val="0"/>
          <c:order val="0"/>
          <c:tx>
            <c:strRef>
              <c:f>Sheet1!$B$1</c:f>
              <c:strCache>
                <c:ptCount val="1"/>
                <c:pt idx="0">
                  <c:v>Series 1</c:v>
                </c:pt>
              </c:strCache>
            </c:strRef>
          </c:tx>
          <c:invertIfNegative val="0"/>
          <c:cat>
            <c:strRef>
              <c:f>Sheet1!$A$2</c:f>
              <c:strCache>
                <c:ptCount val="1"/>
                <c:pt idx="0">
                  <c:v>Drug and alcohol dependence/abuse</c:v>
                </c:pt>
              </c:strCache>
            </c:strRef>
          </c:cat>
          <c:val>
            <c:numRef>
              <c:f>Sheet1!$B$2</c:f>
              <c:numCache>
                <c:formatCode>General</c:formatCode>
                <c:ptCount val="1"/>
                <c:pt idx="0">
                  <c:v>60</c:v>
                </c:pt>
              </c:numCache>
            </c:numRef>
          </c:val>
        </c:ser>
        <c:dLbls>
          <c:dLblPos val="outEnd"/>
          <c:showLegendKey val="0"/>
          <c:showVal val="1"/>
          <c:showCatName val="0"/>
          <c:showSerName val="0"/>
          <c:showPercent val="0"/>
          <c:showBubbleSize val="0"/>
        </c:dLbls>
        <c:gapWidth val="150"/>
        <c:axId val="45369600"/>
        <c:axId val="45371392"/>
      </c:barChart>
      <c:catAx>
        <c:axId val="45369600"/>
        <c:scaling>
          <c:orientation val="minMax"/>
        </c:scaling>
        <c:delete val="0"/>
        <c:axPos val="l"/>
        <c:majorTickMark val="out"/>
        <c:minorTickMark val="none"/>
        <c:tickLblPos val="nextTo"/>
        <c:spPr>
          <a:ln>
            <a:noFill/>
          </a:ln>
        </c:spPr>
        <c:crossAx val="45371392"/>
        <c:crosses val="autoZero"/>
        <c:auto val="1"/>
        <c:lblAlgn val="ctr"/>
        <c:lblOffset val="100"/>
        <c:noMultiLvlLbl val="0"/>
      </c:catAx>
      <c:valAx>
        <c:axId val="45371392"/>
        <c:scaling>
          <c:orientation val="minMax"/>
          <c:max val="100"/>
          <c:min val="0"/>
        </c:scaling>
        <c:delete val="1"/>
        <c:axPos val="b"/>
        <c:numFmt formatCode="General" sourceLinked="1"/>
        <c:majorTickMark val="out"/>
        <c:minorTickMark val="none"/>
        <c:tickLblPos val="nextTo"/>
        <c:crossAx val="45369600"/>
        <c:crosses val="autoZero"/>
        <c:crossBetween val="between"/>
      </c:valAx>
      <c:spPr>
        <a:noFill/>
        <a:ln w="25400">
          <a:noFill/>
        </a:ln>
      </c:spPr>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587746062992125"/>
          <c:y val="2.1874999999999999E-2"/>
          <c:w val="0.50912253937007879"/>
          <c:h val="0.93125000000000002"/>
        </c:manualLayout>
      </c:layout>
      <c:barChart>
        <c:barDir val="bar"/>
        <c:grouping val="clustered"/>
        <c:varyColors val="0"/>
        <c:ser>
          <c:idx val="0"/>
          <c:order val="0"/>
          <c:tx>
            <c:strRef>
              <c:f>Sheet1!$B$1</c:f>
              <c:strCache>
                <c:ptCount val="1"/>
                <c:pt idx="0">
                  <c:v>Series 1</c:v>
                </c:pt>
              </c:strCache>
            </c:strRef>
          </c:tx>
          <c:invertIfNegative val="0"/>
          <c:cat>
            <c:strRef>
              <c:f>Sheet1!$A$2</c:f>
              <c:strCache>
                <c:ptCount val="1"/>
                <c:pt idx="0">
                  <c:v>Lack of employment skills</c:v>
                </c:pt>
              </c:strCache>
            </c:strRef>
          </c:cat>
          <c:val>
            <c:numRef>
              <c:f>Sheet1!$B$2</c:f>
              <c:numCache>
                <c:formatCode>General</c:formatCode>
                <c:ptCount val="1"/>
                <c:pt idx="0">
                  <c:v>50</c:v>
                </c:pt>
              </c:numCache>
            </c:numRef>
          </c:val>
        </c:ser>
        <c:dLbls>
          <c:dLblPos val="outEnd"/>
          <c:showLegendKey val="0"/>
          <c:showVal val="1"/>
          <c:showCatName val="0"/>
          <c:showSerName val="0"/>
          <c:showPercent val="0"/>
          <c:showBubbleSize val="0"/>
        </c:dLbls>
        <c:gapWidth val="150"/>
        <c:axId val="45395968"/>
        <c:axId val="45397504"/>
      </c:barChart>
      <c:catAx>
        <c:axId val="45395968"/>
        <c:scaling>
          <c:orientation val="minMax"/>
        </c:scaling>
        <c:delete val="0"/>
        <c:axPos val="l"/>
        <c:majorTickMark val="out"/>
        <c:minorTickMark val="none"/>
        <c:tickLblPos val="nextTo"/>
        <c:spPr>
          <a:ln>
            <a:noFill/>
          </a:ln>
        </c:spPr>
        <c:crossAx val="45397504"/>
        <c:crosses val="autoZero"/>
        <c:auto val="1"/>
        <c:lblAlgn val="ctr"/>
        <c:lblOffset val="100"/>
        <c:noMultiLvlLbl val="0"/>
      </c:catAx>
      <c:valAx>
        <c:axId val="45397504"/>
        <c:scaling>
          <c:orientation val="minMax"/>
          <c:max val="100"/>
          <c:min val="0"/>
        </c:scaling>
        <c:delete val="1"/>
        <c:axPos val="b"/>
        <c:numFmt formatCode="General" sourceLinked="1"/>
        <c:majorTickMark val="out"/>
        <c:minorTickMark val="none"/>
        <c:tickLblPos val="nextTo"/>
        <c:crossAx val="45395968"/>
        <c:crosses val="autoZero"/>
        <c:crossBetween val="between"/>
      </c:valAx>
      <c:spPr>
        <a:noFill/>
        <a:ln w="25400">
          <a:noFill/>
        </a:ln>
      </c:spPr>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587746062992125"/>
          <c:y val="2.1874999999999999E-2"/>
          <c:w val="0.50912253937007879"/>
          <c:h val="0.93125000000000002"/>
        </c:manualLayout>
      </c:layout>
      <c:barChart>
        <c:barDir val="bar"/>
        <c:grouping val="clustered"/>
        <c:varyColors val="0"/>
        <c:ser>
          <c:idx val="0"/>
          <c:order val="0"/>
          <c:tx>
            <c:strRef>
              <c:f>Sheet1!$B$1</c:f>
              <c:strCache>
                <c:ptCount val="1"/>
                <c:pt idx="0">
                  <c:v>Series 1</c:v>
                </c:pt>
              </c:strCache>
            </c:strRef>
          </c:tx>
          <c:invertIfNegative val="0"/>
          <c:cat>
            <c:strRef>
              <c:f>Sheet1!$A$2</c:f>
              <c:strCache>
                <c:ptCount val="1"/>
                <c:pt idx="0">
                  <c:v>Violence propensity</c:v>
                </c:pt>
              </c:strCache>
            </c:strRef>
          </c:cat>
          <c:val>
            <c:numRef>
              <c:f>Sheet1!$B$2</c:f>
              <c:numCache>
                <c:formatCode>General</c:formatCode>
                <c:ptCount val="1"/>
                <c:pt idx="0">
                  <c:v>40</c:v>
                </c:pt>
              </c:numCache>
            </c:numRef>
          </c:val>
        </c:ser>
        <c:dLbls>
          <c:dLblPos val="outEnd"/>
          <c:showLegendKey val="0"/>
          <c:showVal val="1"/>
          <c:showCatName val="0"/>
          <c:showSerName val="0"/>
          <c:showPercent val="0"/>
          <c:showBubbleSize val="0"/>
        </c:dLbls>
        <c:gapWidth val="150"/>
        <c:axId val="45442560"/>
        <c:axId val="45444096"/>
      </c:barChart>
      <c:catAx>
        <c:axId val="45442560"/>
        <c:scaling>
          <c:orientation val="minMax"/>
        </c:scaling>
        <c:delete val="0"/>
        <c:axPos val="l"/>
        <c:majorTickMark val="out"/>
        <c:minorTickMark val="none"/>
        <c:tickLblPos val="nextTo"/>
        <c:spPr>
          <a:ln>
            <a:noFill/>
          </a:ln>
        </c:spPr>
        <c:crossAx val="45444096"/>
        <c:crosses val="autoZero"/>
        <c:auto val="1"/>
        <c:lblAlgn val="ctr"/>
        <c:lblOffset val="100"/>
        <c:noMultiLvlLbl val="0"/>
      </c:catAx>
      <c:valAx>
        <c:axId val="45444096"/>
        <c:scaling>
          <c:orientation val="minMax"/>
          <c:max val="100"/>
          <c:min val="0"/>
        </c:scaling>
        <c:delete val="1"/>
        <c:axPos val="b"/>
        <c:numFmt formatCode="General" sourceLinked="1"/>
        <c:majorTickMark val="out"/>
        <c:minorTickMark val="none"/>
        <c:tickLblPos val="nextTo"/>
        <c:crossAx val="45442560"/>
        <c:crosses val="autoZero"/>
        <c:crossBetween val="between"/>
      </c:valAx>
      <c:spPr>
        <a:noFill/>
        <a:ln w="25400">
          <a:noFill/>
        </a:ln>
      </c:spPr>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587746062992125"/>
          <c:y val="2.1874999999999999E-2"/>
          <c:w val="0.50912253937007879"/>
          <c:h val="0.93125000000000002"/>
        </c:manualLayout>
      </c:layout>
      <c:barChart>
        <c:barDir val="bar"/>
        <c:grouping val="clustered"/>
        <c:varyColors val="0"/>
        <c:ser>
          <c:idx val="0"/>
          <c:order val="0"/>
          <c:tx>
            <c:strRef>
              <c:f>Sheet1!$B$1</c:f>
              <c:strCache>
                <c:ptCount val="1"/>
                <c:pt idx="0">
                  <c:v>Series 1</c:v>
                </c:pt>
              </c:strCache>
            </c:strRef>
          </c:tx>
          <c:invertIfNegative val="0"/>
          <c:cat>
            <c:strRef>
              <c:f>Sheet1!$A$2</c:f>
              <c:strCache>
                <c:ptCount val="1"/>
                <c:pt idx="0">
                  <c:v>Criminal associates</c:v>
                </c:pt>
              </c:strCache>
            </c:strRef>
          </c:cat>
          <c:val>
            <c:numRef>
              <c:f>Sheet1!$B$2</c:f>
              <c:numCache>
                <c:formatCode>General</c:formatCode>
                <c:ptCount val="1"/>
                <c:pt idx="0">
                  <c:v>40</c:v>
                </c:pt>
              </c:numCache>
            </c:numRef>
          </c:val>
        </c:ser>
        <c:dLbls>
          <c:dLblPos val="outEnd"/>
          <c:showLegendKey val="0"/>
          <c:showVal val="1"/>
          <c:showCatName val="0"/>
          <c:showSerName val="0"/>
          <c:showPercent val="0"/>
          <c:showBubbleSize val="0"/>
        </c:dLbls>
        <c:gapWidth val="150"/>
        <c:axId val="45489152"/>
        <c:axId val="45511424"/>
      </c:barChart>
      <c:catAx>
        <c:axId val="45489152"/>
        <c:scaling>
          <c:orientation val="minMax"/>
        </c:scaling>
        <c:delete val="0"/>
        <c:axPos val="l"/>
        <c:majorTickMark val="out"/>
        <c:minorTickMark val="none"/>
        <c:tickLblPos val="nextTo"/>
        <c:spPr>
          <a:ln>
            <a:noFill/>
          </a:ln>
        </c:spPr>
        <c:crossAx val="45511424"/>
        <c:crosses val="autoZero"/>
        <c:auto val="1"/>
        <c:lblAlgn val="ctr"/>
        <c:lblOffset val="100"/>
        <c:noMultiLvlLbl val="0"/>
      </c:catAx>
      <c:valAx>
        <c:axId val="45511424"/>
        <c:scaling>
          <c:orientation val="minMax"/>
          <c:max val="100"/>
          <c:min val="0"/>
        </c:scaling>
        <c:delete val="1"/>
        <c:axPos val="b"/>
        <c:numFmt formatCode="General" sourceLinked="1"/>
        <c:majorTickMark val="out"/>
        <c:minorTickMark val="none"/>
        <c:tickLblPos val="nextTo"/>
        <c:crossAx val="45489152"/>
        <c:crosses val="autoZero"/>
        <c:crossBetween val="between"/>
      </c:valAx>
      <c:spPr>
        <a:noFill/>
        <a:ln w="25400">
          <a:noFill/>
        </a:ln>
      </c:spPr>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587746062992125"/>
          <c:y val="2.1874999999999999E-2"/>
          <c:w val="0.50912253937007879"/>
          <c:h val="0.93125000000000002"/>
        </c:manualLayout>
      </c:layout>
      <c:barChart>
        <c:barDir val="bar"/>
        <c:grouping val="clustered"/>
        <c:varyColors val="0"/>
        <c:ser>
          <c:idx val="0"/>
          <c:order val="0"/>
          <c:tx>
            <c:strRef>
              <c:f>Sheet1!$B$1</c:f>
              <c:strCache>
                <c:ptCount val="1"/>
                <c:pt idx="0">
                  <c:v>Series 1</c:v>
                </c:pt>
              </c:strCache>
            </c:strRef>
          </c:tx>
          <c:invertIfNegative val="0"/>
          <c:cat>
            <c:strRef>
              <c:f>Sheet1!$A$2</c:f>
              <c:strCache>
                <c:ptCount val="1"/>
                <c:pt idx="0">
                  <c:v>Alienation from cultural roots</c:v>
                </c:pt>
              </c:strCache>
            </c:strRef>
          </c:cat>
          <c:val>
            <c:numRef>
              <c:f>Sheet1!$B$2</c:f>
              <c:numCache>
                <c:formatCode>General</c:formatCode>
                <c:ptCount val="1"/>
                <c:pt idx="0">
                  <c:v>30</c:v>
                </c:pt>
              </c:numCache>
            </c:numRef>
          </c:val>
        </c:ser>
        <c:dLbls>
          <c:dLblPos val="outEnd"/>
          <c:showLegendKey val="0"/>
          <c:showVal val="1"/>
          <c:showCatName val="0"/>
          <c:showSerName val="0"/>
          <c:showPercent val="0"/>
          <c:showBubbleSize val="0"/>
        </c:dLbls>
        <c:gapWidth val="150"/>
        <c:axId val="45531904"/>
        <c:axId val="45533440"/>
      </c:barChart>
      <c:catAx>
        <c:axId val="45531904"/>
        <c:scaling>
          <c:orientation val="minMax"/>
        </c:scaling>
        <c:delete val="0"/>
        <c:axPos val="l"/>
        <c:majorTickMark val="out"/>
        <c:minorTickMark val="none"/>
        <c:tickLblPos val="nextTo"/>
        <c:spPr>
          <a:ln>
            <a:noFill/>
          </a:ln>
        </c:spPr>
        <c:crossAx val="45533440"/>
        <c:crosses val="autoZero"/>
        <c:auto val="1"/>
        <c:lblAlgn val="ctr"/>
        <c:lblOffset val="100"/>
        <c:noMultiLvlLbl val="0"/>
      </c:catAx>
      <c:valAx>
        <c:axId val="45533440"/>
        <c:scaling>
          <c:orientation val="minMax"/>
          <c:max val="100"/>
          <c:min val="0"/>
        </c:scaling>
        <c:delete val="1"/>
        <c:axPos val="b"/>
        <c:numFmt formatCode="General" sourceLinked="1"/>
        <c:majorTickMark val="out"/>
        <c:minorTickMark val="none"/>
        <c:tickLblPos val="nextTo"/>
        <c:crossAx val="45531904"/>
        <c:crosses val="autoZero"/>
        <c:crossBetween val="between"/>
      </c:valAx>
      <c:spPr>
        <a:noFill/>
        <a:ln w="25400">
          <a:noFill/>
        </a:ln>
      </c:spPr>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587746062992125"/>
          <c:y val="2.1874999999999999E-2"/>
          <c:w val="0.50912253937007879"/>
          <c:h val="0.93125000000000002"/>
        </c:manualLayout>
      </c:layout>
      <c:barChart>
        <c:barDir val="bar"/>
        <c:grouping val="clustered"/>
        <c:varyColors val="0"/>
        <c:ser>
          <c:idx val="0"/>
          <c:order val="0"/>
          <c:tx>
            <c:strRef>
              <c:f>Sheet1!$B$1</c:f>
              <c:strCache>
                <c:ptCount val="1"/>
                <c:pt idx="0">
                  <c:v>Series 1</c:v>
                </c:pt>
              </c:strCache>
            </c:strRef>
          </c:tx>
          <c:invertIfNegative val="0"/>
          <c:cat>
            <c:strRef>
              <c:f>Sheet1!$A$2</c:f>
              <c:strCache>
                <c:ptCount val="1"/>
                <c:pt idx="0">
                  <c:v>Low literacy</c:v>
                </c:pt>
              </c:strCache>
            </c:strRef>
          </c:cat>
          <c:val>
            <c:numRef>
              <c:f>Sheet1!$B$2</c:f>
              <c:numCache>
                <c:formatCode>General</c:formatCode>
                <c:ptCount val="1"/>
                <c:pt idx="0">
                  <c:v>30</c:v>
                </c:pt>
              </c:numCache>
            </c:numRef>
          </c:val>
        </c:ser>
        <c:dLbls>
          <c:dLblPos val="outEnd"/>
          <c:showLegendKey val="0"/>
          <c:showVal val="1"/>
          <c:showCatName val="0"/>
          <c:showSerName val="0"/>
          <c:showPercent val="0"/>
          <c:showBubbleSize val="0"/>
        </c:dLbls>
        <c:gapWidth val="150"/>
        <c:axId val="45914368"/>
        <c:axId val="45920256"/>
      </c:barChart>
      <c:catAx>
        <c:axId val="45914368"/>
        <c:scaling>
          <c:orientation val="minMax"/>
        </c:scaling>
        <c:delete val="0"/>
        <c:axPos val="l"/>
        <c:majorTickMark val="out"/>
        <c:minorTickMark val="none"/>
        <c:tickLblPos val="nextTo"/>
        <c:spPr>
          <a:ln>
            <a:noFill/>
          </a:ln>
        </c:spPr>
        <c:crossAx val="45920256"/>
        <c:crosses val="autoZero"/>
        <c:auto val="1"/>
        <c:lblAlgn val="ctr"/>
        <c:lblOffset val="100"/>
        <c:noMultiLvlLbl val="0"/>
      </c:catAx>
      <c:valAx>
        <c:axId val="45920256"/>
        <c:scaling>
          <c:orientation val="minMax"/>
          <c:max val="100"/>
          <c:min val="0"/>
        </c:scaling>
        <c:delete val="1"/>
        <c:axPos val="b"/>
        <c:numFmt formatCode="General" sourceLinked="1"/>
        <c:majorTickMark val="out"/>
        <c:minorTickMark val="none"/>
        <c:tickLblPos val="nextTo"/>
        <c:crossAx val="45914368"/>
        <c:crosses val="autoZero"/>
        <c:crossBetween val="between"/>
      </c:valAx>
      <c:spPr>
        <a:noFill/>
        <a:ln w="25400">
          <a:noFill/>
        </a:ln>
      </c:spPr>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587746062992125"/>
          <c:y val="2.1874999999999999E-2"/>
          <c:w val="0.50912253937007879"/>
          <c:h val="0.93125000000000002"/>
        </c:manualLayout>
      </c:layout>
      <c:barChart>
        <c:barDir val="bar"/>
        <c:grouping val="clustered"/>
        <c:varyColors val="0"/>
        <c:ser>
          <c:idx val="0"/>
          <c:order val="0"/>
          <c:tx>
            <c:strRef>
              <c:f>Sheet1!$B$1</c:f>
              <c:strCache>
                <c:ptCount val="1"/>
                <c:pt idx="0">
                  <c:v>Series 1</c:v>
                </c:pt>
              </c:strCache>
            </c:strRef>
          </c:tx>
          <c:invertIfNegative val="0"/>
          <c:cat>
            <c:strRef>
              <c:f>Sheet1!$A$2</c:f>
              <c:strCache>
                <c:ptCount val="1"/>
                <c:pt idx="0">
                  <c:v>Housing and financial difficulties</c:v>
                </c:pt>
              </c:strCache>
            </c:strRef>
          </c:cat>
          <c:val>
            <c:numRef>
              <c:f>Sheet1!$B$2</c:f>
              <c:numCache>
                <c:formatCode>General</c:formatCode>
                <c:ptCount val="1"/>
                <c:pt idx="0">
                  <c:v>15</c:v>
                </c:pt>
              </c:numCache>
            </c:numRef>
          </c:val>
        </c:ser>
        <c:dLbls>
          <c:dLblPos val="outEnd"/>
          <c:showLegendKey val="0"/>
          <c:showVal val="1"/>
          <c:showCatName val="0"/>
          <c:showSerName val="0"/>
          <c:showPercent val="0"/>
          <c:showBubbleSize val="0"/>
        </c:dLbls>
        <c:gapWidth val="150"/>
        <c:axId val="45936640"/>
        <c:axId val="45938176"/>
      </c:barChart>
      <c:catAx>
        <c:axId val="45936640"/>
        <c:scaling>
          <c:orientation val="minMax"/>
        </c:scaling>
        <c:delete val="0"/>
        <c:axPos val="l"/>
        <c:majorTickMark val="out"/>
        <c:minorTickMark val="none"/>
        <c:tickLblPos val="nextTo"/>
        <c:spPr>
          <a:ln>
            <a:noFill/>
          </a:ln>
        </c:spPr>
        <c:crossAx val="45938176"/>
        <c:crosses val="autoZero"/>
        <c:auto val="1"/>
        <c:lblAlgn val="ctr"/>
        <c:lblOffset val="100"/>
        <c:noMultiLvlLbl val="0"/>
      </c:catAx>
      <c:valAx>
        <c:axId val="45938176"/>
        <c:scaling>
          <c:orientation val="minMax"/>
          <c:max val="100"/>
          <c:min val="0"/>
        </c:scaling>
        <c:delete val="1"/>
        <c:axPos val="b"/>
        <c:numFmt formatCode="General" sourceLinked="1"/>
        <c:majorTickMark val="out"/>
        <c:minorTickMark val="none"/>
        <c:tickLblPos val="nextTo"/>
        <c:crossAx val="45936640"/>
        <c:crosses val="autoZero"/>
        <c:crossBetween val="between"/>
      </c:valAx>
      <c:spPr>
        <a:noFill/>
        <a:ln w="25400">
          <a:noFill/>
        </a:ln>
      </c:spPr>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587746062992125"/>
          <c:y val="2.1874999999999999E-2"/>
          <c:w val="0.50912253937007879"/>
          <c:h val="0.93125000000000002"/>
        </c:manualLayout>
      </c:layout>
      <c:barChart>
        <c:barDir val="bar"/>
        <c:grouping val="clustered"/>
        <c:varyColors val="0"/>
        <c:ser>
          <c:idx val="0"/>
          <c:order val="0"/>
          <c:tx>
            <c:strRef>
              <c:f>Sheet1!$B$1</c:f>
              <c:strCache>
                <c:ptCount val="1"/>
                <c:pt idx="0">
                  <c:v>Series 1</c:v>
                </c:pt>
              </c:strCache>
            </c:strRef>
          </c:tx>
          <c:invertIfNegative val="0"/>
          <c:cat>
            <c:strRef>
              <c:f>Sheet1!$A$2</c:f>
              <c:strCache>
                <c:ptCount val="1"/>
                <c:pt idx="0">
                  <c:v>Sexual deviance</c:v>
                </c:pt>
              </c:strCache>
            </c:strRef>
          </c:cat>
          <c:val>
            <c:numRef>
              <c:f>Sheet1!$B$2</c:f>
              <c:numCache>
                <c:formatCode>General</c:formatCode>
                <c:ptCount val="1"/>
                <c:pt idx="0">
                  <c:v>5</c:v>
                </c:pt>
              </c:numCache>
            </c:numRef>
          </c:val>
        </c:ser>
        <c:dLbls>
          <c:dLblPos val="outEnd"/>
          <c:showLegendKey val="0"/>
          <c:showVal val="1"/>
          <c:showCatName val="0"/>
          <c:showSerName val="0"/>
          <c:showPercent val="0"/>
          <c:showBubbleSize val="0"/>
        </c:dLbls>
        <c:gapWidth val="150"/>
        <c:axId val="45708800"/>
        <c:axId val="45710336"/>
      </c:barChart>
      <c:catAx>
        <c:axId val="45708800"/>
        <c:scaling>
          <c:orientation val="minMax"/>
        </c:scaling>
        <c:delete val="0"/>
        <c:axPos val="l"/>
        <c:majorTickMark val="out"/>
        <c:minorTickMark val="none"/>
        <c:tickLblPos val="nextTo"/>
        <c:spPr>
          <a:ln>
            <a:noFill/>
          </a:ln>
        </c:spPr>
        <c:crossAx val="45710336"/>
        <c:crosses val="autoZero"/>
        <c:auto val="1"/>
        <c:lblAlgn val="ctr"/>
        <c:lblOffset val="100"/>
        <c:noMultiLvlLbl val="0"/>
      </c:catAx>
      <c:valAx>
        <c:axId val="45710336"/>
        <c:scaling>
          <c:orientation val="minMax"/>
          <c:max val="100"/>
          <c:min val="0"/>
        </c:scaling>
        <c:delete val="1"/>
        <c:axPos val="b"/>
        <c:numFmt formatCode="General" sourceLinked="1"/>
        <c:majorTickMark val="out"/>
        <c:minorTickMark val="none"/>
        <c:tickLblPos val="nextTo"/>
        <c:crossAx val="45708800"/>
        <c:crosses val="autoZero"/>
        <c:crossBetween val="between"/>
      </c:valAx>
      <c:spPr>
        <a:noFill/>
        <a:ln w="25400">
          <a:noFill/>
        </a:ln>
      </c:spPr>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46587746062992125"/>
          <c:y val="2.1874999999999999E-2"/>
          <c:w val="0.50912253937007879"/>
          <c:h val="0.93125000000000002"/>
        </c:manualLayout>
      </c:layout>
      <c:barChart>
        <c:barDir val="bar"/>
        <c:grouping val="clustered"/>
        <c:varyColors val="0"/>
        <c:ser>
          <c:idx val="0"/>
          <c:order val="0"/>
          <c:tx>
            <c:strRef>
              <c:f>Sheet1!$B$1</c:f>
              <c:strCache>
                <c:ptCount val="1"/>
                <c:pt idx="0">
                  <c:v>Series 1</c:v>
                </c:pt>
              </c:strCache>
            </c:strRef>
          </c:tx>
          <c:invertIfNegative val="0"/>
          <c:dLbls>
            <c:dLblPos val="outEnd"/>
            <c:showLegendKey val="0"/>
            <c:showVal val="1"/>
            <c:showCatName val="0"/>
            <c:showSerName val="0"/>
            <c:showPercent val="0"/>
            <c:showBubbleSize val="0"/>
            <c:showLeaderLines val="0"/>
          </c:dLbls>
          <c:cat>
            <c:strRef>
              <c:f>Sheet1!$A$2</c:f>
              <c:strCache>
                <c:ptCount val="1"/>
                <c:pt idx="0">
                  <c:v>STURP</c:v>
                </c:pt>
              </c:strCache>
            </c:strRef>
          </c:cat>
          <c:val>
            <c:numRef>
              <c:f>Sheet1!$B$2</c:f>
              <c:numCache>
                <c:formatCode>General</c:formatCode>
                <c:ptCount val="1"/>
                <c:pt idx="0">
                  <c:v>12.9</c:v>
                </c:pt>
              </c:numCache>
            </c:numRef>
          </c:val>
        </c:ser>
        <c:dLbls>
          <c:showLegendKey val="0"/>
          <c:showVal val="0"/>
          <c:showCatName val="0"/>
          <c:showSerName val="0"/>
          <c:showPercent val="0"/>
          <c:showBubbleSize val="0"/>
        </c:dLbls>
        <c:gapWidth val="150"/>
        <c:axId val="47029248"/>
        <c:axId val="47031040"/>
      </c:barChart>
      <c:catAx>
        <c:axId val="47029248"/>
        <c:scaling>
          <c:orientation val="minMax"/>
        </c:scaling>
        <c:delete val="0"/>
        <c:axPos val="l"/>
        <c:majorTickMark val="out"/>
        <c:minorTickMark val="none"/>
        <c:tickLblPos val="nextTo"/>
        <c:spPr>
          <a:ln>
            <a:noFill/>
          </a:ln>
        </c:spPr>
        <c:crossAx val="47031040"/>
        <c:crosses val="autoZero"/>
        <c:auto val="1"/>
        <c:lblAlgn val="ctr"/>
        <c:lblOffset val="100"/>
        <c:noMultiLvlLbl val="0"/>
      </c:catAx>
      <c:valAx>
        <c:axId val="47031040"/>
        <c:scaling>
          <c:orientation val="minMax"/>
          <c:max val="15"/>
          <c:min val="0"/>
        </c:scaling>
        <c:delete val="1"/>
        <c:axPos val="b"/>
        <c:numFmt formatCode="General" sourceLinked="1"/>
        <c:majorTickMark val="out"/>
        <c:minorTickMark val="none"/>
        <c:tickLblPos val="nextTo"/>
        <c:crossAx val="47029248"/>
        <c:crosses val="autoZero"/>
        <c:crossBetween val="between"/>
      </c:valAx>
    </c:plotArea>
    <c:plotVisOnly val="1"/>
    <c:dispBlanksAs val="gap"/>
    <c:showDLblsOverMax val="0"/>
  </c:chart>
  <c:spPr>
    <a:ln>
      <a:noFill/>
    </a:ln>
  </c:spPr>
  <c:txPr>
    <a:bodyPr/>
    <a:lstStyle/>
    <a:p>
      <a:pPr>
        <a:defRPr sz="1800">
          <a:solidFill>
            <a:schemeClr val="tx2"/>
          </a:solidFill>
        </a:defRPr>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46587746062992125"/>
          <c:y val="2.1874999999999999E-2"/>
          <c:w val="0.50912253937007879"/>
          <c:h val="0.93125000000000002"/>
        </c:manualLayout>
      </c:layout>
      <c:barChart>
        <c:barDir val="bar"/>
        <c:grouping val="clustered"/>
        <c:varyColors val="0"/>
        <c:ser>
          <c:idx val="0"/>
          <c:order val="0"/>
          <c:tx>
            <c:strRef>
              <c:f>Sheet1!$B$1</c:f>
              <c:strCache>
                <c:ptCount val="1"/>
                <c:pt idx="0">
                  <c:v>Series 1</c:v>
                </c:pt>
              </c:strCache>
            </c:strRef>
          </c:tx>
          <c:invertIfNegative val="0"/>
          <c:cat>
            <c:strRef>
              <c:f>Sheet1!$A$2</c:f>
              <c:strCache>
                <c:ptCount val="1"/>
                <c:pt idx="0">
                  <c:v>Pacific Focus Unit</c:v>
                </c:pt>
              </c:strCache>
            </c:strRef>
          </c:cat>
          <c:val>
            <c:numRef>
              <c:f>Sheet1!$B$2</c:f>
              <c:numCache>
                <c:formatCode>General</c:formatCode>
                <c:ptCount val="1"/>
                <c:pt idx="0">
                  <c:v>8.8000000000000007</c:v>
                </c:pt>
              </c:numCache>
            </c:numRef>
          </c:val>
        </c:ser>
        <c:dLbls>
          <c:dLblPos val="outEnd"/>
          <c:showLegendKey val="0"/>
          <c:showVal val="1"/>
          <c:showCatName val="0"/>
          <c:showSerName val="0"/>
          <c:showPercent val="0"/>
          <c:showBubbleSize val="0"/>
        </c:dLbls>
        <c:gapWidth val="150"/>
        <c:axId val="46404352"/>
        <c:axId val="46405888"/>
      </c:barChart>
      <c:catAx>
        <c:axId val="46404352"/>
        <c:scaling>
          <c:orientation val="minMax"/>
        </c:scaling>
        <c:delete val="0"/>
        <c:axPos val="l"/>
        <c:majorTickMark val="out"/>
        <c:minorTickMark val="none"/>
        <c:tickLblPos val="nextTo"/>
        <c:spPr>
          <a:ln>
            <a:noFill/>
          </a:ln>
        </c:spPr>
        <c:crossAx val="46405888"/>
        <c:crosses val="autoZero"/>
        <c:auto val="1"/>
        <c:lblAlgn val="ctr"/>
        <c:lblOffset val="100"/>
        <c:noMultiLvlLbl val="0"/>
      </c:catAx>
      <c:valAx>
        <c:axId val="46405888"/>
        <c:scaling>
          <c:orientation val="minMax"/>
          <c:max val="15"/>
          <c:min val="0"/>
        </c:scaling>
        <c:delete val="1"/>
        <c:axPos val="b"/>
        <c:numFmt formatCode="General" sourceLinked="1"/>
        <c:majorTickMark val="out"/>
        <c:minorTickMark val="none"/>
        <c:tickLblPos val="nextTo"/>
        <c:crossAx val="46404352"/>
        <c:crosses val="autoZero"/>
        <c:crossBetween val="between"/>
      </c:valAx>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38269174463959965"/>
          <c:y val="2.1874999999999999E-2"/>
          <c:w val="0.59230827173553502"/>
          <c:h val="0.93125000000000002"/>
        </c:manualLayout>
      </c:layout>
      <c:barChart>
        <c:barDir val="bar"/>
        <c:grouping val="clustered"/>
        <c:varyColors val="0"/>
        <c:ser>
          <c:idx val="0"/>
          <c:order val="0"/>
          <c:tx>
            <c:strRef>
              <c:f>Sheet1!$B$1</c:f>
              <c:strCache>
                <c:ptCount val="1"/>
                <c:pt idx="0">
                  <c:v>Series 1</c:v>
                </c:pt>
              </c:strCache>
            </c:strRef>
          </c:tx>
          <c:invertIfNegative val="0"/>
          <c:dLbls>
            <c:delete val="1"/>
          </c:dLbls>
          <c:cat>
            <c:strRef>
              <c:f>Sheet1!$A$2</c:f>
              <c:strCache>
                <c:ptCount val="1"/>
                <c:pt idx="0">
                  <c:v>2016</c:v>
                </c:pt>
              </c:strCache>
            </c:strRef>
          </c:cat>
          <c:val>
            <c:numRef>
              <c:f>Sheet1!$B$2</c:f>
              <c:numCache>
                <c:formatCode>General</c:formatCode>
                <c:ptCount val="1"/>
                <c:pt idx="0">
                  <c:v>0</c:v>
                </c:pt>
              </c:numCache>
            </c:numRef>
          </c:val>
        </c:ser>
        <c:dLbls>
          <c:dLblPos val="outEnd"/>
          <c:showLegendKey val="0"/>
          <c:showVal val="1"/>
          <c:showCatName val="0"/>
          <c:showSerName val="0"/>
          <c:showPercent val="0"/>
          <c:showBubbleSize val="0"/>
        </c:dLbls>
        <c:gapWidth val="150"/>
        <c:axId val="109413120"/>
        <c:axId val="109414656"/>
      </c:barChart>
      <c:catAx>
        <c:axId val="109413120"/>
        <c:scaling>
          <c:orientation val="minMax"/>
        </c:scaling>
        <c:delete val="0"/>
        <c:axPos val="l"/>
        <c:majorTickMark val="out"/>
        <c:minorTickMark val="none"/>
        <c:tickLblPos val="nextTo"/>
        <c:spPr>
          <a:ln>
            <a:noFill/>
          </a:ln>
        </c:spPr>
        <c:crossAx val="109414656"/>
        <c:crosses val="autoZero"/>
        <c:auto val="1"/>
        <c:lblAlgn val="ctr"/>
        <c:lblOffset val="100"/>
        <c:noMultiLvlLbl val="0"/>
      </c:catAx>
      <c:valAx>
        <c:axId val="109414656"/>
        <c:scaling>
          <c:orientation val="minMax"/>
          <c:max val="25000"/>
          <c:min val="0"/>
        </c:scaling>
        <c:delete val="1"/>
        <c:axPos val="b"/>
        <c:numFmt formatCode="General" sourceLinked="1"/>
        <c:majorTickMark val="out"/>
        <c:minorTickMark val="none"/>
        <c:tickLblPos val="nextTo"/>
        <c:crossAx val="109413120"/>
        <c:crosses val="autoZero"/>
        <c:crossBetween val="between"/>
      </c:valAx>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46587746062992125"/>
          <c:y val="2.1874999999999999E-2"/>
          <c:w val="0.50912253937007879"/>
          <c:h val="0.93125000000000002"/>
        </c:manualLayout>
      </c:layout>
      <c:barChart>
        <c:barDir val="bar"/>
        <c:grouping val="clustered"/>
        <c:varyColors val="0"/>
        <c:ser>
          <c:idx val="0"/>
          <c:order val="0"/>
          <c:tx>
            <c:strRef>
              <c:f>Sheet1!$B$1</c:f>
              <c:strCache>
                <c:ptCount val="1"/>
                <c:pt idx="0">
                  <c:v>Series 1</c:v>
                </c:pt>
              </c:strCache>
            </c:strRef>
          </c:tx>
          <c:invertIfNegative val="0"/>
          <c:dLbls>
            <c:dLblPos val="outEnd"/>
            <c:showLegendKey val="0"/>
            <c:showVal val="1"/>
            <c:showCatName val="0"/>
            <c:showSerName val="0"/>
            <c:showPercent val="0"/>
            <c:showBubbleSize val="0"/>
            <c:showLeaderLines val="0"/>
          </c:dLbls>
          <c:cat>
            <c:strRef>
              <c:f>Sheet1!$A$2</c:f>
              <c:strCache>
                <c:ptCount val="1"/>
                <c:pt idx="0">
                  <c:v>DTU (6m)</c:v>
                </c:pt>
              </c:strCache>
            </c:strRef>
          </c:cat>
          <c:val>
            <c:numRef>
              <c:f>Sheet1!$B$2</c:f>
              <c:numCache>
                <c:formatCode>General</c:formatCode>
                <c:ptCount val="1"/>
                <c:pt idx="0">
                  <c:v>5.9</c:v>
                </c:pt>
              </c:numCache>
            </c:numRef>
          </c:val>
        </c:ser>
        <c:dLbls>
          <c:showLegendKey val="0"/>
          <c:showVal val="0"/>
          <c:showCatName val="0"/>
          <c:showSerName val="0"/>
          <c:showPercent val="0"/>
          <c:showBubbleSize val="0"/>
        </c:dLbls>
        <c:gapWidth val="150"/>
        <c:axId val="46434176"/>
        <c:axId val="46435712"/>
      </c:barChart>
      <c:catAx>
        <c:axId val="46434176"/>
        <c:scaling>
          <c:orientation val="minMax"/>
        </c:scaling>
        <c:delete val="0"/>
        <c:axPos val="l"/>
        <c:majorTickMark val="out"/>
        <c:minorTickMark val="none"/>
        <c:tickLblPos val="nextTo"/>
        <c:spPr>
          <a:ln>
            <a:noFill/>
          </a:ln>
        </c:spPr>
        <c:crossAx val="46435712"/>
        <c:crosses val="autoZero"/>
        <c:auto val="1"/>
        <c:lblAlgn val="ctr"/>
        <c:lblOffset val="100"/>
        <c:noMultiLvlLbl val="0"/>
      </c:catAx>
      <c:valAx>
        <c:axId val="46435712"/>
        <c:scaling>
          <c:orientation val="minMax"/>
          <c:max val="15"/>
          <c:min val="0"/>
        </c:scaling>
        <c:delete val="1"/>
        <c:axPos val="b"/>
        <c:numFmt formatCode="General" sourceLinked="1"/>
        <c:majorTickMark val="out"/>
        <c:minorTickMark val="none"/>
        <c:tickLblPos val="nextTo"/>
        <c:crossAx val="46434176"/>
        <c:crosses val="autoZero"/>
        <c:crossBetween val="between"/>
      </c:valAx>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46587746062992125"/>
          <c:y val="2.1874999999999999E-2"/>
          <c:w val="0.50912253937007879"/>
          <c:h val="0.93125000000000002"/>
        </c:manualLayout>
      </c:layout>
      <c:barChart>
        <c:barDir val="bar"/>
        <c:grouping val="clustered"/>
        <c:varyColors val="0"/>
        <c:ser>
          <c:idx val="0"/>
          <c:order val="0"/>
          <c:tx>
            <c:strRef>
              <c:f>Sheet1!$B$1</c:f>
              <c:strCache>
                <c:ptCount val="1"/>
                <c:pt idx="0">
                  <c:v>Series 1</c:v>
                </c:pt>
              </c:strCache>
            </c:strRef>
          </c:tx>
          <c:invertIfNegative val="0"/>
          <c:dLbls>
            <c:dLblPos val="outEnd"/>
            <c:showLegendKey val="0"/>
            <c:showVal val="1"/>
            <c:showCatName val="0"/>
            <c:showSerName val="0"/>
            <c:showPercent val="0"/>
            <c:showBubbleSize val="0"/>
            <c:showLeaderLines val="0"/>
          </c:dLbls>
          <c:cat>
            <c:strRef>
              <c:f>Sheet1!$A$2</c:f>
              <c:strCache>
                <c:ptCount val="1"/>
                <c:pt idx="0">
                  <c:v>Child Sex</c:v>
                </c:pt>
              </c:strCache>
            </c:strRef>
          </c:cat>
          <c:val>
            <c:numRef>
              <c:f>Sheet1!$B$2</c:f>
              <c:numCache>
                <c:formatCode>General</c:formatCode>
                <c:ptCount val="1"/>
                <c:pt idx="0">
                  <c:v>5.8</c:v>
                </c:pt>
              </c:numCache>
            </c:numRef>
          </c:val>
        </c:ser>
        <c:dLbls>
          <c:showLegendKey val="0"/>
          <c:showVal val="0"/>
          <c:showCatName val="0"/>
          <c:showSerName val="0"/>
          <c:showPercent val="0"/>
          <c:showBubbleSize val="0"/>
        </c:dLbls>
        <c:gapWidth val="150"/>
        <c:axId val="46750720"/>
        <c:axId val="46768896"/>
      </c:barChart>
      <c:catAx>
        <c:axId val="46750720"/>
        <c:scaling>
          <c:orientation val="minMax"/>
        </c:scaling>
        <c:delete val="0"/>
        <c:axPos val="l"/>
        <c:majorTickMark val="out"/>
        <c:minorTickMark val="none"/>
        <c:tickLblPos val="nextTo"/>
        <c:spPr>
          <a:ln>
            <a:noFill/>
          </a:ln>
        </c:spPr>
        <c:crossAx val="46768896"/>
        <c:crosses val="autoZero"/>
        <c:auto val="1"/>
        <c:lblAlgn val="ctr"/>
        <c:lblOffset val="100"/>
        <c:noMultiLvlLbl val="0"/>
      </c:catAx>
      <c:valAx>
        <c:axId val="46768896"/>
        <c:scaling>
          <c:orientation val="minMax"/>
          <c:max val="15"/>
          <c:min val="0"/>
        </c:scaling>
        <c:delete val="1"/>
        <c:axPos val="b"/>
        <c:numFmt formatCode="General" sourceLinked="1"/>
        <c:majorTickMark val="out"/>
        <c:minorTickMark val="none"/>
        <c:tickLblPos val="nextTo"/>
        <c:crossAx val="46750720"/>
        <c:crosses val="autoZero"/>
        <c:crossBetween val="between"/>
      </c:valAx>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46587746062992125"/>
          <c:y val="2.1874999999999999E-2"/>
          <c:w val="0.50912253937007879"/>
          <c:h val="0.93125000000000002"/>
        </c:manualLayout>
      </c:layout>
      <c:barChart>
        <c:barDir val="bar"/>
        <c:grouping val="clustered"/>
        <c:varyColors val="0"/>
        <c:ser>
          <c:idx val="0"/>
          <c:order val="0"/>
          <c:tx>
            <c:strRef>
              <c:f>Sheet1!$B$1</c:f>
              <c:strCache>
                <c:ptCount val="1"/>
                <c:pt idx="0">
                  <c:v>Series 1</c:v>
                </c:pt>
              </c:strCache>
            </c:strRef>
          </c:tx>
          <c:invertIfNegative val="0"/>
          <c:dLbls>
            <c:dLblPos val="outEnd"/>
            <c:showLegendKey val="0"/>
            <c:showVal val="1"/>
            <c:showCatName val="0"/>
            <c:showSerName val="0"/>
            <c:showPercent val="0"/>
            <c:showBubbleSize val="0"/>
            <c:showLeaderLines val="0"/>
          </c:dLbls>
          <c:cat>
            <c:strRef>
              <c:f>Sheet1!$A$2</c:f>
              <c:strCache>
                <c:ptCount val="1"/>
                <c:pt idx="0">
                  <c:v>Short Motiv.</c:v>
                </c:pt>
              </c:strCache>
            </c:strRef>
          </c:cat>
          <c:val>
            <c:numRef>
              <c:f>Sheet1!$B$2</c:f>
              <c:numCache>
                <c:formatCode>General</c:formatCode>
                <c:ptCount val="1"/>
                <c:pt idx="0">
                  <c:v>5.7</c:v>
                </c:pt>
              </c:numCache>
            </c:numRef>
          </c:val>
        </c:ser>
        <c:dLbls>
          <c:showLegendKey val="0"/>
          <c:showVal val="0"/>
          <c:showCatName val="0"/>
          <c:showSerName val="0"/>
          <c:showPercent val="0"/>
          <c:showBubbleSize val="0"/>
        </c:dLbls>
        <c:gapWidth val="150"/>
        <c:axId val="46756224"/>
        <c:axId val="46757760"/>
      </c:barChart>
      <c:catAx>
        <c:axId val="46756224"/>
        <c:scaling>
          <c:orientation val="minMax"/>
        </c:scaling>
        <c:delete val="0"/>
        <c:axPos val="l"/>
        <c:majorTickMark val="out"/>
        <c:minorTickMark val="none"/>
        <c:tickLblPos val="nextTo"/>
        <c:spPr>
          <a:ln>
            <a:noFill/>
          </a:ln>
        </c:spPr>
        <c:crossAx val="46757760"/>
        <c:crosses val="autoZero"/>
        <c:auto val="1"/>
        <c:lblAlgn val="ctr"/>
        <c:lblOffset val="100"/>
        <c:noMultiLvlLbl val="0"/>
      </c:catAx>
      <c:valAx>
        <c:axId val="46757760"/>
        <c:scaling>
          <c:orientation val="minMax"/>
          <c:max val="15"/>
          <c:min val="0"/>
        </c:scaling>
        <c:delete val="1"/>
        <c:axPos val="b"/>
        <c:numFmt formatCode="General" sourceLinked="1"/>
        <c:majorTickMark val="out"/>
        <c:minorTickMark val="none"/>
        <c:tickLblPos val="nextTo"/>
        <c:crossAx val="46756224"/>
        <c:crosses val="autoZero"/>
        <c:crossBetween val="between"/>
      </c:valAx>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46587746062992125"/>
          <c:y val="2.1874999999999999E-2"/>
          <c:w val="0.50912253937007879"/>
          <c:h val="0.93125000000000002"/>
        </c:manualLayout>
      </c:layout>
      <c:barChart>
        <c:barDir val="bar"/>
        <c:grouping val="clustered"/>
        <c:varyColors val="0"/>
        <c:ser>
          <c:idx val="0"/>
          <c:order val="0"/>
          <c:tx>
            <c:strRef>
              <c:f>Sheet1!$B$1</c:f>
              <c:strCache>
                <c:ptCount val="1"/>
                <c:pt idx="0">
                  <c:v>Series 1</c:v>
                </c:pt>
              </c:strCache>
            </c:strRef>
          </c:tx>
          <c:invertIfNegative val="0"/>
          <c:dLbls>
            <c:dLblPos val="outEnd"/>
            <c:showLegendKey val="0"/>
            <c:showVal val="1"/>
            <c:showCatName val="0"/>
            <c:showSerName val="0"/>
            <c:showPercent val="0"/>
            <c:showBubbleSize val="0"/>
            <c:showLeaderLines val="0"/>
          </c:dLbls>
          <c:cat>
            <c:strRef>
              <c:f>Sheet1!$A$2</c:f>
              <c:strCache>
                <c:ptCount val="1"/>
                <c:pt idx="0">
                  <c:v>MIRP</c:v>
                </c:pt>
              </c:strCache>
            </c:strRef>
          </c:cat>
          <c:val>
            <c:numRef>
              <c:f>Sheet1!$B$2</c:f>
              <c:numCache>
                <c:formatCode>General</c:formatCode>
                <c:ptCount val="1"/>
                <c:pt idx="0">
                  <c:v>5.7</c:v>
                </c:pt>
              </c:numCache>
            </c:numRef>
          </c:val>
        </c:ser>
        <c:dLbls>
          <c:showLegendKey val="0"/>
          <c:showVal val="0"/>
          <c:showCatName val="0"/>
          <c:showSerName val="0"/>
          <c:showPercent val="0"/>
          <c:showBubbleSize val="0"/>
        </c:dLbls>
        <c:gapWidth val="150"/>
        <c:axId val="46855680"/>
        <c:axId val="46857216"/>
      </c:barChart>
      <c:catAx>
        <c:axId val="46855680"/>
        <c:scaling>
          <c:orientation val="minMax"/>
        </c:scaling>
        <c:delete val="0"/>
        <c:axPos val="l"/>
        <c:majorTickMark val="out"/>
        <c:minorTickMark val="none"/>
        <c:tickLblPos val="nextTo"/>
        <c:spPr>
          <a:ln>
            <a:noFill/>
          </a:ln>
        </c:spPr>
        <c:crossAx val="46857216"/>
        <c:crosses val="autoZero"/>
        <c:auto val="1"/>
        <c:lblAlgn val="ctr"/>
        <c:lblOffset val="100"/>
        <c:noMultiLvlLbl val="0"/>
      </c:catAx>
      <c:valAx>
        <c:axId val="46857216"/>
        <c:scaling>
          <c:orientation val="minMax"/>
          <c:max val="15"/>
          <c:min val="0"/>
        </c:scaling>
        <c:delete val="1"/>
        <c:axPos val="b"/>
        <c:numFmt formatCode="General" sourceLinked="1"/>
        <c:majorTickMark val="out"/>
        <c:minorTickMark val="none"/>
        <c:tickLblPos val="nextTo"/>
        <c:crossAx val="46855680"/>
        <c:crosses val="autoZero"/>
        <c:crossBetween val="between"/>
      </c:valAx>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46587746062992125"/>
          <c:y val="2.1874999999999999E-2"/>
          <c:w val="0.50912253937007879"/>
          <c:h val="0.93125000000000002"/>
        </c:manualLayout>
      </c:layout>
      <c:barChart>
        <c:barDir val="bar"/>
        <c:grouping val="clustered"/>
        <c:varyColors val="0"/>
        <c:ser>
          <c:idx val="0"/>
          <c:order val="0"/>
          <c:tx>
            <c:strRef>
              <c:f>Sheet1!$B$1</c:f>
              <c:strCache>
                <c:ptCount val="1"/>
                <c:pt idx="0">
                  <c:v>Series 1</c:v>
                </c:pt>
              </c:strCache>
            </c:strRef>
          </c:tx>
          <c:invertIfNegative val="0"/>
          <c:dLbls>
            <c:dLblPos val="outEnd"/>
            <c:showLegendKey val="0"/>
            <c:showVal val="1"/>
            <c:showCatName val="0"/>
            <c:showSerName val="0"/>
            <c:showPercent val="0"/>
            <c:showBubbleSize val="0"/>
            <c:showLeaderLines val="0"/>
          </c:dLbls>
          <c:cat>
            <c:strRef>
              <c:f>Sheet1!$A$2</c:f>
              <c:strCache>
                <c:ptCount val="1"/>
                <c:pt idx="0">
                  <c:v>DTU (3m)</c:v>
                </c:pt>
              </c:strCache>
            </c:strRef>
          </c:cat>
          <c:val>
            <c:numRef>
              <c:f>Sheet1!$B$2</c:f>
              <c:numCache>
                <c:formatCode>General</c:formatCode>
                <c:ptCount val="1"/>
                <c:pt idx="0">
                  <c:v>3.4</c:v>
                </c:pt>
              </c:numCache>
            </c:numRef>
          </c:val>
        </c:ser>
        <c:dLbls>
          <c:showLegendKey val="0"/>
          <c:showVal val="0"/>
          <c:showCatName val="0"/>
          <c:showSerName val="0"/>
          <c:showPercent val="0"/>
          <c:showBubbleSize val="0"/>
        </c:dLbls>
        <c:gapWidth val="150"/>
        <c:axId val="46873216"/>
        <c:axId val="46875008"/>
      </c:barChart>
      <c:catAx>
        <c:axId val="46873216"/>
        <c:scaling>
          <c:orientation val="minMax"/>
        </c:scaling>
        <c:delete val="0"/>
        <c:axPos val="l"/>
        <c:majorTickMark val="out"/>
        <c:minorTickMark val="none"/>
        <c:tickLblPos val="nextTo"/>
        <c:spPr>
          <a:ln>
            <a:noFill/>
          </a:ln>
        </c:spPr>
        <c:crossAx val="46875008"/>
        <c:crosses val="autoZero"/>
        <c:auto val="1"/>
        <c:lblAlgn val="ctr"/>
        <c:lblOffset val="100"/>
        <c:noMultiLvlLbl val="0"/>
      </c:catAx>
      <c:valAx>
        <c:axId val="46875008"/>
        <c:scaling>
          <c:orientation val="minMax"/>
          <c:max val="15"/>
          <c:min val="0"/>
        </c:scaling>
        <c:delete val="1"/>
        <c:axPos val="b"/>
        <c:numFmt formatCode="General" sourceLinked="1"/>
        <c:majorTickMark val="out"/>
        <c:minorTickMark val="none"/>
        <c:tickLblPos val="nextTo"/>
        <c:crossAx val="46873216"/>
        <c:crosses val="autoZero"/>
        <c:crossBetween val="between"/>
      </c:valAx>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46587746062992125"/>
          <c:y val="2.1874999999999999E-2"/>
          <c:w val="0.50912253937007879"/>
          <c:h val="0.93125000000000002"/>
        </c:manualLayout>
      </c:layout>
      <c:barChart>
        <c:barDir val="bar"/>
        <c:grouping val="clustered"/>
        <c:varyColors val="0"/>
        <c:ser>
          <c:idx val="0"/>
          <c:order val="0"/>
          <c:tx>
            <c:strRef>
              <c:f>Sheet1!$B$1</c:f>
              <c:strCache>
                <c:ptCount val="1"/>
                <c:pt idx="0">
                  <c:v>Series 1</c:v>
                </c:pt>
              </c:strCache>
            </c:strRef>
          </c:tx>
          <c:invertIfNegative val="0"/>
          <c:dLbls>
            <c:dLblPos val="outEnd"/>
            <c:showLegendKey val="0"/>
            <c:showVal val="1"/>
            <c:showCatName val="0"/>
            <c:showSerName val="0"/>
            <c:showPercent val="0"/>
            <c:showBubbleSize val="0"/>
            <c:showLeaderLines val="0"/>
          </c:dLbls>
          <c:cat>
            <c:strRef>
              <c:f>Sheet1!$A$2</c:f>
              <c:strCache>
                <c:ptCount val="1"/>
                <c:pt idx="0">
                  <c:v>Employment: Internal</c:v>
                </c:pt>
              </c:strCache>
            </c:strRef>
          </c:cat>
          <c:val>
            <c:numRef>
              <c:f>Sheet1!$B$2</c:f>
              <c:numCache>
                <c:formatCode>General</c:formatCode>
                <c:ptCount val="1"/>
                <c:pt idx="0">
                  <c:v>4.3</c:v>
                </c:pt>
              </c:numCache>
            </c:numRef>
          </c:val>
        </c:ser>
        <c:dLbls>
          <c:showLegendKey val="0"/>
          <c:showVal val="0"/>
          <c:showCatName val="0"/>
          <c:showSerName val="0"/>
          <c:showPercent val="0"/>
          <c:showBubbleSize val="0"/>
        </c:dLbls>
        <c:gapWidth val="150"/>
        <c:axId val="46895104"/>
        <c:axId val="46896640"/>
      </c:barChart>
      <c:catAx>
        <c:axId val="46895104"/>
        <c:scaling>
          <c:orientation val="minMax"/>
        </c:scaling>
        <c:delete val="0"/>
        <c:axPos val="l"/>
        <c:majorTickMark val="out"/>
        <c:minorTickMark val="none"/>
        <c:tickLblPos val="nextTo"/>
        <c:spPr>
          <a:ln>
            <a:noFill/>
          </a:ln>
        </c:spPr>
        <c:crossAx val="46896640"/>
        <c:crosses val="autoZero"/>
        <c:auto val="1"/>
        <c:lblAlgn val="ctr"/>
        <c:lblOffset val="100"/>
        <c:noMultiLvlLbl val="0"/>
      </c:catAx>
      <c:valAx>
        <c:axId val="46896640"/>
        <c:scaling>
          <c:orientation val="minMax"/>
          <c:max val="15"/>
          <c:min val="0"/>
        </c:scaling>
        <c:delete val="1"/>
        <c:axPos val="b"/>
        <c:numFmt formatCode="General" sourceLinked="1"/>
        <c:majorTickMark val="out"/>
        <c:minorTickMark val="none"/>
        <c:tickLblPos val="nextTo"/>
        <c:crossAx val="46895104"/>
        <c:crosses val="autoZero"/>
        <c:crossBetween val="between"/>
      </c:valAx>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46587746062992125"/>
          <c:y val="2.1874999999999999E-2"/>
          <c:w val="0.50912253937007879"/>
          <c:h val="0.93125000000000002"/>
        </c:manualLayout>
      </c:layout>
      <c:barChart>
        <c:barDir val="bar"/>
        <c:grouping val="clustered"/>
        <c:varyColors val="0"/>
        <c:ser>
          <c:idx val="0"/>
          <c:order val="0"/>
          <c:tx>
            <c:strRef>
              <c:f>Sheet1!$B$1</c:f>
              <c:strCache>
                <c:ptCount val="1"/>
                <c:pt idx="0">
                  <c:v>Series 1</c:v>
                </c:pt>
              </c:strCache>
            </c:strRef>
          </c:tx>
          <c:invertIfNegative val="0"/>
          <c:dLbls>
            <c:dLblPos val="outEnd"/>
            <c:showLegendKey val="0"/>
            <c:showVal val="1"/>
            <c:showCatName val="0"/>
            <c:showSerName val="0"/>
            <c:showPercent val="0"/>
            <c:showBubbleSize val="0"/>
            <c:showLeaderLines val="0"/>
          </c:dLbls>
          <c:cat>
            <c:strRef>
              <c:f>Sheet1!$A$2</c:f>
              <c:strCache>
                <c:ptCount val="1"/>
                <c:pt idx="0">
                  <c:v>Employment: Timber</c:v>
                </c:pt>
              </c:strCache>
            </c:strRef>
          </c:cat>
          <c:val>
            <c:numRef>
              <c:f>Sheet1!$B$2</c:f>
              <c:numCache>
                <c:formatCode>General</c:formatCode>
                <c:ptCount val="1"/>
                <c:pt idx="0">
                  <c:v>2.8</c:v>
                </c:pt>
              </c:numCache>
            </c:numRef>
          </c:val>
        </c:ser>
        <c:dLbls>
          <c:showLegendKey val="0"/>
          <c:showVal val="0"/>
          <c:showCatName val="0"/>
          <c:showSerName val="0"/>
          <c:showPercent val="0"/>
          <c:showBubbleSize val="0"/>
        </c:dLbls>
        <c:gapWidth val="150"/>
        <c:axId val="46957696"/>
        <c:axId val="46959232"/>
      </c:barChart>
      <c:catAx>
        <c:axId val="46957696"/>
        <c:scaling>
          <c:orientation val="minMax"/>
        </c:scaling>
        <c:delete val="0"/>
        <c:axPos val="l"/>
        <c:majorTickMark val="out"/>
        <c:minorTickMark val="none"/>
        <c:tickLblPos val="nextTo"/>
        <c:spPr>
          <a:ln>
            <a:noFill/>
          </a:ln>
        </c:spPr>
        <c:crossAx val="46959232"/>
        <c:crosses val="autoZero"/>
        <c:auto val="1"/>
        <c:lblAlgn val="ctr"/>
        <c:lblOffset val="100"/>
        <c:noMultiLvlLbl val="0"/>
      </c:catAx>
      <c:valAx>
        <c:axId val="46959232"/>
        <c:scaling>
          <c:orientation val="minMax"/>
          <c:max val="15"/>
          <c:min val="0"/>
        </c:scaling>
        <c:delete val="1"/>
        <c:axPos val="b"/>
        <c:numFmt formatCode="General" sourceLinked="1"/>
        <c:majorTickMark val="out"/>
        <c:minorTickMark val="none"/>
        <c:tickLblPos val="nextTo"/>
        <c:crossAx val="46957696"/>
        <c:crosses val="autoZero"/>
        <c:crossBetween val="between"/>
      </c:valAx>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46587746062992125"/>
          <c:y val="2.1874999999999999E-2"/>
          <c:w val="0.50912253937007879"/>
          <c:h val="0.93125000000000002"/>
        </c:manualLayout>
      </c:layout>
      <c:barChart>
        <c:barDir val="bar"/>
        <c:grouping val="clustered"/>
        <c:varyColors val="0"/>
        <c:ser>
          <c:idx val="0"/>
          <c:order val="0"/>
          <c:tx>
            <c:strRef>
              <c:f>Sheet1!$B$1</c:f>
              <c:strCache>
                <c:ptCount val="1"/>
                <c:pt idx="0">
                  <c:v>Series 1</c:v>
                </c:pt>
              </c:strCache>
            </c:strRef>
          </c:tx>
          <c:invertIfNegative val="0"/>
          <c:cat>
            <c:strRef>
              <c:f>Sheet1!$A$2</c:f>
              <c:strCache>
                <c:ptCount val="1"/>
                <c:pt idx="0">
                  <c:v>Employment: Engineer.</c:v>
                </c:pt>
              </c:strCache>
            </c:strRef>
          </c:cat>
          <c:val>
            <c:numRef>
              <c:f>Sheet1!$B$2</c:f>
              <c:numCache>
                <c:formatCode>General</c:formatCode>
                <c:ptCount val="1"/>
                <c:pt idx="0">
                  <c:v>2.2999999999999998</c:v>
                </c:pt>
              </c:numCache>
            </c:numRef>
          </c:val>
        </c:ser>
        <c:dLbls>
          <c:dLblPos val="outEnd"/>
          <c:showLegendKey val="0"/>
          <c:showVal val="1"/>
          <c:showCatName val="0"/>
          <c:showSerName val="0"/>
          <c:showPercent val="0"/>
          <c:showBubbleSize val="0"/>
        </c:dLbls>
        <c:gapWidth val="150"/>
        <c:axId val="47057536"/>
        <c:axId val="47063424"/>
      </c:barChart>
      <c:catAx>
        <c:axId val="47057536"/>
        <c:scaling>
          <c:orientation val="minMax"/>
        </c:scaling>
        <c:delete val="0"/>
        <c:axPos val="l"/>
        <c:majorTickMark val="out"/>
        <c:minorTickMark val="none"/>
        <c:tickLblPos val="nextTo"/>
        <c:spPr>
          <a:ln>
            <a:noFill/>
          </a:ln>
        </c:spPr>
        <c:crossAx val="47063424"/>
        <c:crosses val="autoZero"/>
        <c:auto val="1"/>
        <c:lblAlgn val="ctr"/>
        <c:lblOffset val="100"/>
        <c:noMultiLvlLbl val="0"/>
      </c:catAx>
      <c:valAx>
        <c:axId val="47063424"/>
        <c:scaling>
          <c:orientation val="minMax"/>
          <c:max val="15"/>
          <c:min val="0"/>
        </c:scaling>
        <c:delete val="1"/>
        <c:axPos val="b"/>
        <c:numFmt formatCode="General" sourceLinked="1"/>
        <c:majorTickMark val="out"/>
        <c:minorTickMark val="none"/>
        <c:tickLblPos val="nextTo"/>
        <c:crossAx val="47057536"/>
        <c:crosses val="autoZero"/>
        <c:crossBetween val="between"/>
      </c:valAx>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46587746062992125"/>
          <c:y val="2.1874999999999999E-2"/>
          <c:w val="0.50912253937007879"/>
          <c:h val="0.93125000000000002"/>
        </c:manualLayout>
      </c:layout>
      <c:barChart>
        <c:barDir val="bar"/>
        <c:grouping val="clustered"/>
        <c:varyColors val="0"/>
        <c:ser>
          <c:idx val="0"/>
          <c:order val="0"/>
          <c:tx>
            <c:strRef>
              <c:f>Sheet1!$B$1</c:f>
              <c:strCache>
                <c:ptCount val="1"/>
                <c:pt idx="0">
                  <c:v>Series 1</c:v>
                </c:pt>
              </c:strCache>
            </c:strRef>
          </c:tx>
          <c:invertIfNegative val="0"/>
          <c:dLbls>
            <c:dLblPos val="outEnd"/>
            <c:showLegendKey val="0"/>
            <c:showVal val="1"/>
            <c:showCatName val="0"/>
            <c:showSerName val="0"/>
            <c:showPercent val="0"/>
            <c:showBubbleSize val="0"/>
            <c:showLeaderLines val="0"/>
          </c:dLbls>
          <c:cat>
            <c:strRef>
              <c:f>Sheet1!$A$2</c:f>
              <c:strCache>
                <c:ptCount val="1"/>
                <c:pt idx="0">
                  <c:v>Kowhiritanga</c:v>
                </c:pt>
              </c:strCache>
            </c:strRef>
          </c:cat>
          <c:val>
            <c:numRef>
              <c:f>Sheet1!$B$2</c:f>
              <c:numCache>
                <c:formatCode>General</c:formatCode>
                <c:ptCount val="1"/>
                <c:pt idx="0">
                  <c:v>2</c:v>
                </c:pt>
              </c:numCache>
            </c:numRef>
          </c:val>
        </c:ser>
        <c:dLbls>
          <c:showLegendKey val="0"/>
          <c:showVal val="0"/>
          <c:showCatName val="0"/>
          <c:showSerName val="0"/>
          <c:showPercent val="0"/>
          <c:showBubbleSize val="0"/>
        </c:dLbls>
        <c:gapWidth val="150"/>
        <c:axId val="47087616"/>
        <c:axId val="47089152"/>
      </c:barChart>
      <c:catAx>
        <c:axId val="47087616"/>
        <c:scaling>
          <c:orientation val="minMax"/>
        </c:scaling>
        <c:delete val="0"/>
        <c:axPos val="l"/>
        <c:majorTickMark val="out"/>
        <c:minorTickMark val="none"/>
        <c:tickLblPos val="nextTo"/>
        <c:spPr>
          <a:ln>
            <a:noFill/>
          </a:ln>
        </c:spPr>
        <c:crossAx val="47089152"/>
        <c:crosses val="autoZero"/>
        <c:auto val="1"/>
        <c:lblAlgn val="ctr"/>
        <c:lblOffset val="100"/>
        <c:noMultiLvlLbl val="0"/>
      </c:catAx>
      <c:valAx>
        <c:axId val="47089152"/>
        <c:scaling>
          <c:orientation val="minMax"/>
          <c:max val="15"/>
          <c:min val="0"/>
        </c:scaling>
        <c:delete val="1"/>
        <c:axPos val="b"/>
        <c:numFmt formatCode="General" sourceLinked="1"/>
        <c:majorTickMark val="out"/>
        <c:minorTickMark val="none"/>
        <c:tickLblPos val="nextTo"/>
        <c:crossAx val="47087616"/>
        <c:crosses val="autoZero"/>
        <c:crossBetween val="between"/>
      </c:valAx>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46587746062992125"/>
          <c:y val="2.1874999999999999E-2"/>
          <c:w val="0.50912253937007879"/>
          <c:h val="0.93125000000000002"/>
        </c:manualLayout>
      </c:layout>
      <c:barChart>
        <c:barDir val="bar"/>
        <c:grouping val="clustered"/>
        <c:varyColors val="0"/>
        <c:ser>
          <c:idx val="0"/>
          <c:order val="0"/>
          <c:tx>
            <c:strRef>
              <c:f>Sheet1!$B$1</c:f>
              <c:strCache>
                <c:ptCount val="1"/>
                <c:pt idx="0">
                  <c:v>Series 1</c:v>
                </c:pt>
              </c:strCache>
            </c:strRef>
          </c:tx>
          <c:invertIfNegative val="0"/>
          <c:dLbls>
            <c:dLblPos val="outEnd"/>
            <c:showLegendKey val="0"/>
            <c:showVal val="1"/>
            <c:showCatName val="0"/>
            <c:showSerName val="0"/>
            <c:showPercent val="0"/>
            <c:showBubbleSize val="0"/>
            <c:showLeaderLines val="0"/>
          </c:dLbls>
          <c:cat>
            <c:strRef>
              <c:f>Sheet1!$A$2</c:f>
              <c:strCache>
                <c:ptCount val="1"/>
                <c:pt idx="0">
                  <c:v>Employment: Primary indust.</c:v>
                </c:pt>
              </c:strCache>
            </c:strRef>
          </c:cat>
          <c:val>
            <c:numRef>
              <c:f>Sheet1!$B$2</c:f>
              <c:numCache>
                <c:formatCode>General</c:formatCode>
                <c:ptCount val="1"/>
                <c:pt idx="0">
                  <c:v>0.8</c:v>
                </c:pt>
              </c:numCache>
            </c:numRef>
          </c:val>
        </c:ser>
        <c:dLbls>
          <c:showLegendKey val="0"/>
          <c:showVal val="0"/>
          <c:showCatName val="0"/>
          <c:showSerName val="0"/>
          <c:showPercent val="0"/>
          <c:showBubbleSize val="0"/>
        </c:dLbls>
        <c:gapWidth val="150"/>
        <c:axId val="122586240"/>
        <c:axId val="122587776"/>
      </c:barChart>
      <c:catAx>
        <c:axId val="122586240"/>
        <c:scaling>
          <c:orientation val="minMax"/>
        </c:scaling>
        <c:delete val="0"/>
        <c:axPos val="l"/>
        <c:majorTickMark val="out"/>
        <c:minorTickMark val="none"/>
        <c:tickLblPos val="nextTo"/>
        <c:spPr>
          <a:ln>
            <a:noFill/>
          </a:ln>
        </c:spPr>
        <c:crossAx val="122587776"/>
        <c:crosses val="autoZero"/>
        <c:auto val="1"/>
        <c:lblAlgn val="ctr"/>
        <c:lblOffset val="100"/>
        <c:noMultiLvlLbl val="0"/>
      </c:catAx>
      <c:valAx>
        <c:axId val="122587776"/>
        <c:scaling>
          <c:orientation val="minMax"/>
          <c:max val="15"/>
          <c:min val="0"/>
        </c:scaling>
        <c:delete val="1"/>
        <c:axPos val="b"/>
        <c:numFmt formatCode="General" sourceLinked="1"/>
        <c:majorTickMark val="out"/>
        <c:minorTickMark val="none"/>
        <c:tickLblPos val="nextTo"/>
        <c:crossAx val="122586240"/>
        <c:crosses val="autoZero"/>
        <c:crossBetween val="between"/>
      </c:valAx>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38269174463959965"/>
          <c:y val="2.1874999999999999E-2"/>
          <c:w val="0.59230827173553502"/>
          <c:h val="0.93125000000000002"/>
        </c:manualLayout>
      </c:layout>
      <c:barChart>
        <c:barDir val="bar"/>
        <c:grouping val="clustered"/>
        <c:varyColors val="0"/>
        <c:ser>
          <c:idx val="0"/>
          <c:order val="0"/>
          <c:tx>
            <c:strRef>
              <c:f>Sheet1!$B$1</c:f>
              <c:strCache>
                <c:ptCount val="1"/>
                <c:pt idx="0">
                  <c:v>Series 1</c:v>
                </c:pt>
              </c:strCache>
            </c:strRef>
          </c:tx>
          <c:spPr>
            <a:solidFill>
              <a:schemeClr val="accent3"/>
            </a:solidFill>
          </c:spPr>
          <c:invertIfNegative val="0"/>
          <c:dLbls>
            <c:numFmt formatCode="#,##0" sourceLinked="0"/>
            <c:dLblPos val="outEnd"/>
            <c:showLegendKey val="0"/>
            <c:showVal val="1"/>
            <c:showCatName val="0"/>
            <c:showSerName val="0"/>
            <c:showPercent val="0"/>
            <c:showBubbleSize val="0"/>
            <c:showLeaderLines val="0"/>
          </c:dLbls>
          <c:cat>
            <c:strRef>
              <c:f>Sheet1!$A$2</c:f>
              <c:strCache>
                <c:ptCount val="1"/>
                <c:pt idx="0">
                  <c:v>2015</c:v>
                </c:pt>
              </c:strCache>
            </c:strRef>
          </c:cat>
          <c:val>
            <c:numRef>
              <c:f>Sheet1!$B$2</c:f>
              <c:numCache>
                <c:formatCode>General</c:formatCode>
                <c:ptCount val="1"/>
                <c:pt idx="0">
                  <c:v>16546</c:v>
                </c:pt>
              </c:numCache>
            </c:numRef>
          </c:val>
        </c:ser>
        <c:dLbls>
          <c:showLegendKey val="0"/>
          <c:showVal val="0"/>
          <c:showCatName val="0"/>
          <c:showSerName val="0"/>
          <c:showPercent val="0"/>
          <c:showBubbleSize val="0"/>
        </c:dLbls>
        <c:gapWidth val="150"/>
        <c:axId val="109442944"/>
        <c:axId val="109444480"/>
      </c:barChart>
      <c:catAx>
        <c:axId val="109442944"/>
        <c:scaling>
          <c:orientation val="minMax"/>
        </c:scaling>
        <c:delete val="0"/>
        <c:axPos val="l"/>
        <c:majorTickMark val="out"/>
        <c:minorTickMark val="none"/>
        <c:tickLblPos val="nextTo"/>
        <c:spPr>
          <a:ln>
            <a:noFill/>
          </a:ln>
        </c:spPr>
        <c:crossAx val="109444480"/>
        <c:crosses val="autoZero"/>
        <c:auto val="1"/>
        <c:lblAlgn val="ctr"/>
        <c:lblOffset val="100"/>
        <c:noMultiLvlLbl val="0"/>
      </c:catAx>
      <c:valAx>
        <c:axId val="109444480"/>
        <c:scaling>
          <c:orientation val="minMax"/>
          <c:max val="25000"/>
          <c:min val="0"/>
        </c:scaling>
        <c:delete val="1"/>
        <c:axPos val="b"/>
        <c:numFmt formatCode="General" sourceLinked="1"/>
        <c:majorTickMark val="out"/>
        <c:minorTickMark val="none"/>
        <c:tickLblPos val="nextTo"/>
        <c:crossAx val="109442944"/>
        <c:crosses val="autoZero"/>
        <c:crossBetween val="between"/>
      </c:valAx>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587746062992125"/>
          <c:y val="2.1874999999999999E-2"/>
          <c:w val="0.50912253937007879"/>
          <c:h val="0.93125000000000002"/>
        </c:manualLayout>
      </c:layout>
      <c:barChart>
        <c:barDir val="bar"/>
        <c:grouping val="clustered"/>
        <c:varyColors val="0"/>
        <c:ser>
          <c:idx val="0"/>
          <c:order val="0"/>
          <c:tx>
            <c:strRef>
              <c:f>Sheet1!$B$1</c:f>
              <c:strCache>
                <c:ptCount val="1"/>
                <c:pt idx="0">
                  <c:v>Series 1</c:v>
                </c:pt>
              </c:strCache>
            </c:strRef>
          </c:tx>
          <c:spPr>
            <a:solidFill>
              <a:schemeClr val="accent5"/>
            </a:solidFill>
          </c:spPr>
          <c:invertIfNegative val="0"/>
          <c:dLbls>
            <c:dLblPos val="outEnd"/>
            <c:showLegendKey val="0"/>
            <c:showVal val="1"/>
            <c:showCatName val="0"/>
            <c:showSerName val="0"/>
            <c:showPercent val="0"/>
            <c:showBubbleSize val="0"/>
            <c:showLeaderLines val="0"/>
          </c:dLbls>
          <c:cat>
            <c:strRef>
              <c:f>Sheet1!$A$2</c:f>
              <c:strCache>
                <c:ptCount val="1"/>
                <c:pt idx="0">
                  <c:v>Short Rehab</c:v>
                </c:pt>
              </c:strCache>
            </c:strRef>
          </c:cat>
          <c:val>
            <c:numRef>
              <c:f>Sheet1!$B$2</c:f>
              <c:numCache>
                <c:formatCode>General</c:formatCode>
                <c:ptCount val="1"/>
                <c:pt idx="0">
                  <c:v>8.3000000000000007</c:v>
                </c:pt>
              </c:numCache>
            </c:numRef>
          </c:val>
        </c:ser>
        <c:dLbls>
          <c:showLegendKey val="0"/>
          <c:showVal val="0"/>
          <c:showCatName val="0"/>
          <c:showSerName val="0"/>
          <c:showPercent val="0"/>
          <c:showBubbleSize val="0"/>
        </c:dLbls>
        <c:gapWidth val="150"/>
        <c:axId val="46228224"/>
        <c:axId val="46229760"/>
      </c:barChart>
      <c:catAx>
        <c:axId val="46228224"/>
        <c:scaling>
          <c:orientation val="minMax"/>
        </c:scaling>
        <c:delete val="0"/>
        <c:axPos val="l"/>
        <c:majorTickMark val="out"/>
        <c:minorTickMark val="none"/>
        <c:tickLblPos val="nextTo"/>
        <c:spPr>
          <a:ln>
            <a:noFill/>
          </a:ln>
        </c:spPr>
        <c:crossAx val="46229760"/>
        <c:crosses val="autoZero"/>
        <c:auto val="1"/>
        <c:lblAlgn val="ctr"/>
        <c:lblOffset val="100"/>
        <c:noMultiLvlLbl val="0"/>
      </c:catAx>
      <c:valAx>
        <c:axId val="46229760"/>
        <c:scaling>
          <c:orientation val="minMax"/>
          <c:max val="10"/>
          <c:min val="0"/>
        </c:scaling>
        <c:delete val="1"/>
        <c:axPos val="b"/>
        <c:numFmt formatCode="General" sourceLinked="1"/>
        <c:majorTickMark val="out"/>
        <c:minorTickMark val="none"/>
        <c:tickLblPos val="nextTo"/>
        <c:crossAx val="46228224"/>
        <c:crosses val="autoZero"/>
        <c:crossBetween val="between"/>
      </c:valAx>
      <c:spPr>
        <a:noFill/>
        <a:ln w="25400">
          <a:noFill/>
        </a:ln>
      </c:spPr>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587746062992125"/>
          <c:y val="2.1874999999999999E-2"/>
          <c:w val="0.50912253937007879"/>
          <c:h val="0.93125000000000002"/>
        </c:manualLayout>
      </c:layout>
      <c:barChart>
        <c:barDir val="bar"/>
        <c:grouping val="clustered"/>
        <c:varyColors val="0"/>
        <c:ser>
          <c:idx val="0"/>
          <c:order val="0"/>
          <c:tx>
            <c:strRef>
              <c:f>Sheet1!$B$1</c:f>
              <c:strCache>
                <c:ptCount val="1"/>
                <c:pt idx="0">
                  <c:v>Series 1</c:v>
                </c:pt>
              </c:strCache>
            </c:strRef>
          </c:tx>
          <c:spPr>
            <a:solidFill>
              <a:schemeClr val="accent5"/>
            </a:solidFill>
          </c:spPr>
          <c:invertIfNegative val="0"/>
          <c:cat>
            <c:strRef>
              <c:f>Sheet1!$A$2</c:f>
              <c:strCache>
                <c:ptCount val="1"/>
                <c:pt idx="0">
                  <c:v>Short Motivational</c:v>
                </c:pt>
              </c:strCache>
            </c:strRef>
          </c:cat>
          <c:val>
            <c:numRef>
              <c:f>Sheet1!$B$2</c:f>
              <c:numCache>
                <c:formatCode>General</c:formatCode>
                <c:ptCount val="1"/>
                <c:pt idx="0">
                  <c:v>4.8</c:v>
                </c:pt>
              </c:numCache>
            </c:numRef>
          </c:val>
        </c:ser>
        <c:dLbls>
          <c:dLblPos val="outEnd"/>
          <c:showLegendKey val="0"/>
          <c:showVal val="1"/>
          <c:showCatName val="0"/>
          <c:showSerName val="0"/>
          <c:showPercent val="0"/>
          <c:showBubbleSize val="0"/>
        </c:dLbls>
        <c:gapWidth val="150"/>
        <c:axId val="46242048"/>
        <c:axId val="46256128"/>
      </c:barChart>
      <c:catAx>
        <c:axId val="46242048"/>
        <c:scaling>
          <c:orientation val="minMax"/>
        </c:scaling>
        <c:delete val="0"/>
        <c:axPos val="l"/>
        <c:majorTickMark val="out"/>
        <c:minorTickMark val="none"/>
        <c:tickLblPos val="nextTo"/>
        <c:spPr>
          <a:ln>
            <a:noFill/>
          </a:ln>
        </c:spPr>
        <c:crossAx val="46256128"/>
        <c:crosses val="autoZero"/>
        <c:auto val="1"/>
        <c:lblAlgn val="ctr"/>
        <c:lblOffset val="100"/>
        <c:noMultiLvlLbl val="0"/>
      </c:catAx>
      <c:valAx>
        <c:axId val="46256128"/>
        <c:scaling>
          <c:orientation val="minMax"/>
          <c:max val="10"/>
          <c:min val="0"/>
        </c:scaling>
        <c:delete val="1"/>
        <c:axPos val="b"/>
        <c:numFmt formatCode="General" sourceLinked="1"/>
        <c:majorTickMark val="out"/>
        <c:minorTickMark val="none"/>
        <c:tickLblPos val="nextTo"/>
        <c:crossAx val="46242048"/>
        <c:crosses val="autoZero"/>
        <c:crossBetween val="between"/>
      </c:valAx>
      <c:spPr>
        <a:noFill/>
        <a:ln w="25400">
          <a:noFill/>
        </a:ln>
      </c:spPr>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manualLayout>
          <c:layoutTarget val="inner"/>
          <c:xMode val="edge"/>
          <c:yMode val="edge"/>
          <c:x val="0.46587746062992125"/>
          <c:y val="2.1874999999999999E-2"/>
          <c:w val="0.50912253937007879"/>
          <c:h val="0.93125000000000002"/>
        </c:manualLayout>
      </c:layout>
      <c:barChart>
        <c:barDir val="bar"/>
        <c:grouping val="clustered"/>
        <c:varyColors val="0"/>
        <c:ser>
          <c:idx val="0"/>
          <c:order val="0"/>
          <c:tx>
            <c:strRef>
              <c:f>Sheet1!$B$1</c:f>
              <c:strCache>
                <c:ptCount val="1"/>
                <c:pt idx="0">
                  <c:v>Series 1</c:v>
                </c:pt>
              </c:strCache>
            </c:strRef>
          </c:tx>
          <c:invertIfNegative val="0"/>
          <c:dLbls>
            <c:dLblPos val="outEnd"/>
            <c:showLegendKey val="0"/>
            <c:showVal val="1"/>
            <c:showCatName val="0"/>
            <c:showSerName val="0"/>
            <c:showPercent val="0"/>
            <c:showBubbleSize val="0"/>
            <c:showLeaderLines val="0"/>
          </c:dLbls>
          <c:cat>
            <c:strRef>
              <c:f>Sheet1!$A$2</c:f>
              <c:strCache>
                <c:ptCount val="1"/>
                <c:pt idx="0">
                  <c:v>Prisoner Employment</c:v>
                </c:pt>
              </c:strCache>
            </c:strRef>
          </c:cat>
          <c:val>
            <c:numRef>
              <c:f>Sheet1!$B$2</c:f>
              <c:numCache>
                <c:formatCode>General</c:formatCode>
                <c:ptCount val="1"/>
                <c:pt idx="0">
                  <c:v>7.91</c:v>
                </c:pt>
              </c:numCache>
            </c:numRef>
          </c:val>
        </c:ser>
        <c:dLbls>
          <c:showLegendKey val="0"/>
          <c:showVal val="0"/>
          <c:showCatName val="0"/>
          <c:showSerName val="0"/>
          <c:showPercent val="0"/>
          <c:showBubbleSize val="0"/>
        </c:dLbls>
        <c:gapWidth val="150"/>
        <c:axId val="46391680"/>
        <c:axId val="46393216"/>
      </c:barChart>
      <c:catAx>
        <c:axId val="46391680"/>
        <c:scaling>
          <c:orientation val="minMax"/>
        </c:scaling>
        <c:delete val="0"/>
        <c:axPos val="l"/>
        <c:majorTickMark val="out"/>
        <c:minorTickMark val="none"/>
        <c:tickLblPos val="nextTo"/>
        <c:spPr>
          <a:ln>
            <a:noFill/>
          </a:ln>
        </c:spPr>
        <c:crossAx val="46393216"/>
        <c:crosses val="autoZero"/>
        <c:auto val="1"/>
        <c:lblAlgn val="ctr"/>
        <c:lblOffset val="100"/>
        <c:noMultiLvlLbl val="0"/>
      </c:catAx>
      <c:valAx>
        <c:axId val="46393216"/>
        <c:scaling>
          <c:orientation val="minMax"/>
          <c:max val="9"/>
          <c:min val="0"/>
        </c:scaling>
        <c:delete val="1"/>
        <c:axPos val="b"/>
        <c:numFmt formatCode="General" sourceLinked="1"/>
        <c:majorTickMark val="out"/>
        <c:minorTickMark val="none"/>
        <c:tickLblPos val="nextTo"/>
        <c:crossAx val="46391680"/>
        <c:crosses val="autoZero"/>
        <c:crossBetween val="between"/>
      </c:valAx>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manualLayout>
          <c:layoutTarget val="inner"/>
          <c:xMode val="edge"/>
          <c:yMode val="edge"/>
          <c:x val="0.46587746062992125"/>
          <c:y val="2.1874999999999999E-2"/>
          <c:w val="0.50912253937007879"/>
          <c:h val="0.93125000000000002"/>
        </c:manualLayout>
      </c:layout>
      <c:barChart>
        <c:barDir val="bar"/>
        <c:grouping val="clustered"/>
        <c:varyColors val="0"/>
        <c:ser>
          <c:idx val="0"/>
          <c:order val="0"/>
          <c:tx>
            <c:strRef>
              <c:f>Sheet1!$B$1</c:f>
              <c:strCache>
                <c:ptCount val="1"/>
                <c:pt idx="0">
                  <c:v>Series 1</c:v>
                </c:pt>
              </c:strCache>
            </c:strRef>
          </c:tx>
          <c:invertIfNegative val="0"/>
          <c:cat>
            <c:strRef>
              <c:f>Sheet1!$A$2</c:f>
              <c:strCache>
                <c:ptCount val="1"/>
                <c:pt idx="0">
                  <c:v>Short Motivational Programme</c:v>
                </c:pt>
              </c:strCache>
            </c:strRef>
          </c:cat>
          <c:val>
            <c:numRef>
              <c:f>Sheet1!$B$2</c:f>
              <c:numCache>
                <c:formatCode>General</c:formatCode>
                <c:ptCount val="1"/>
                <c:pt idx="0">
                  <c:v>5.58</c:v>
                </c:pt>
              </c:numCache>
            </c:numRef>
          </c:val>
        </c:ser>
        <c:dLbls>
          <c:dLblPos val="outEnd"/>
          <c:showLegendKey val="0"/>
          <c:showVal val="1"/>
          <c:showCatName val="0"/>
          <c:showSerName val="0"/>
          <c:showPercent val="0"/>
          <c:showBubbleSize val="0"/>
        </c:dLbls>
        <c:gapWidth val="150"/>
        <c:axId val="127760256"/>
        <c:axId val="127761792"/>
      </c:barChart>
      <c:catAx>
        <c:axId val="127760256"/>
        <c:scaling>
          <c:orientation val="minMax"/>
        </c:scaling>
        <c:delete val="0"/>
        <c:axPos val="l"/>
        <c:majorTickMark val="out"/>
        <c:minorTickMark val="none"/>
        <c:tickLblPos val="nextTo"/>
        <c:spPr>
          <a:ln>
            <a:noFill/>
          </a:ln>
        </c:spPr>
        <c:crossAx val="127761792"/>
        <c:crosses val="autoZero"/>
        <c:auto val="1"/>
        <c:lblAlgn val="ctr"/>
        <c:lblOffset val="100"/>
        <c:noMultiLvlLbl val="0"/>
      </c:catAx>
      <c:valAx>
        <c:axId val="127761792"/>
        <c:scaling>
          <c:orientation val="minMax"/>
          <c:max val="9"/>
          <c:min val="0"/>
        </c:scaling>
        <c:delete val="1"/>
        <c:axPos val="b"/>
        <c:numFmt formatCode="General" sourceLinked="1"/>
        <c:majorTickMark val="out"/>
        <c:minorTickMark val="none"/>
        <c:tickLblPos val="nextTo"/>
        <c:crossAx val="127760256"/>
        <c:crosses val="autoZero"/>
        <c:crossBetween val="between"/>
      </c:valAx>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manualLayout>
          <c:layoutTarget val="inner"/>
          <c:xMode val="edge"/>
          <c:yMode val="edge"/>
          <c:x val="0.46587746062992125"/>
          <c:y val="2.1874999999999999E-2"/>
          <c:w val="0.50912253937007879"/>
          <c:h val="0.93125000000000002"/>
        </c:manualLayout>
      </c:layout>
      <c:barChart>
        <c:barDir val="bar"/>
        <c:grouping val="clustered"/>
        <c:varyColors val="0"/>
        <c:ser>
          <c:idx val="0"/>
          <c:order val="0"/>
          <c:tx>
            <c:strRef>
              <c:f>Sheet1!$B$1</c:f>
              <c:strCache>
                <c:ptCount val="1"/>
                <c:pt idx="0">
                  <c:v>Series 1</c:v>
                </c:pt>
              </c:strCache>
            </c:strRef>
          </c:tx>
          <c:invertIfNegative val="0"/>
          <c:cat>
            <c:strRef>
              <c:f>Sheet1!$A$2</c:f>
              <c:strCache>
                <c:ptCount val="1"/>
                <c:pt idx="0">
                  <c:v>Drug Treatment Unit (3m)</c:v>
                </c:pt>
              </c:strCache>
            </c:strRef>
          </c:cat>
          <c:val>
            <c:numRef>
              <c:f>Sheet1!$B$2</c:f>
              <c:numCache>
                <c:formatCode>General</c:formatCode>
                <c:ptCount val="1"/>
                <c:pt idx="0">
                  <c:v>4.04</c:v>
                </c:pt>
              </c:numCache>
            </c:numRef>
          </c:val>
        </c:ser>
        <c:dLbls>
          <c:dLblPos val="outEnd"/>
          <c:showLegendKey val="0"/>
          <c:showVal val="1"/>
          <c:showCatName val="0"/>
          <c:showSerName val="0"/>
          <c:showPercent val="0"/>
          <c:showBubbleSize val="0"/>
        </c:dLbls>
        <c:gapWidth val="150"/>
        <c:axId val="127782272"/>
        <c:axId val="128128128"/>
      </c:barChart>
      <c:catAx>
        <c:axId val="127782272"/>
        <c:scaling>
          <c:orientation val="minMax"/>
        </c:scaling>
        <c:delete val="0"/>
        <c:axPos val="l"/>
        <c:majorTickMark val="out"/>
        <c:minorTickMark val="none"/>
        <c:tickLblPos val="nextTo"/>
        <c:spPr>
          <a:ln>
            <a:noFill/>
          </a:ln>
        </c:spPr>
        <c:crossAx val="128128128"/>
        <c:crosses val="autoZero"/>
        <c:auto val="1"/>
        <c:lblAlgn val="ctr"/>
        <c:lblOffset val="100"/>
        <c:noMultiLvlLbl val="0"/>
      </c:catAx>
      <c:valAx>
        <c:axId val="128128128"/>
        <c:scaling>
          <c:orientation val="minMax"/>
          <c:max val="9"/>
          <c:min val="0"/>
        </c:scaling>
        <c:delete val="1"/>
        <c:axPos val="b"/>
        <c:numFmt formatCode="General" sourceLinked="1"/>
        <c:majorTickMark val="out"/>
        <c:minorTickMark val="none"/>
        <c:tickLblPos val="nextTo"/>
        <c:crossAx val="127782272"/>
        <c:crosses val="autoZero"/>
        <c:crossBetween val="between"/>
      </c:valAx>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manualLayout>
          <c:layoutTarget val="inner"/>
          <c:xMode val="edge"/>
          <c:yMode val="edge"/>
          <c:x val="0.46587746062992125"/>
          <c:y val="2.1874999999999999E-2"/>
          <c:w val="0.50912253937007879"/>
          <c:h val="0.93125000000000002"/>
        </c:manualLayout>
      </c:layout>
      <c:barChart>
        <c:barDir val="bar"/>
        <c:grouping val="clustered"/>
        <c:varyColors val="0"/>
        <c:ser>
          <c:idx val="0"/>
          <c:order val="0"/>
          <c:tx>
            <c:strRef>
              <c:f>Sheet1!$B$1</c:f>
              <c:strCache>
                <c:ptCount val="1"/>
                <c:pt idx="0">
                  <c:v>Series 1</c:v>
                </c:pt>
              </c:strCache>
            </c:strRef>
          </c:tx>
          <c:invertIfNegative val="0"/>
          <c:dLbls>
            <c:dLblPos val="outEnd"/>
            <c:showLegendKey val="0"/>
            <c:showVal val="1"/>
            <c:showCatName val="0"/>
            <c:showSerName val="0"/>
            <c:showPercent val="0"/>
            <c:showBubbleSize val="0"/>
            <c:showLeaderLines val="0"/>
          </c:dLbls>
          <c:cat>
            <c:strRef>
              <c:f>Sheet1!$A$2</c:f>
              <c:strCache>
                <c:ptCount val="1"/>
                <c:pt idx="0">
                  <c:v>Drug Treatment Unit (6m)</c:v>
                </c:pt>
              </c:strCache>
            </c:strRef>
          </c:cat>
          <c:val>
            <c:numRef>
              <c:f>Sheet1!$B$2</c:f>
              <c:numCache>
                <c:formatCode>General</c:formatCode>
                <c:ptCount val="1"/>
                <c:pt idx="0">
                  <c:v>3.07</c:v>
                </c:pt>
              </c:numCache>
            </c:numRef>
          </c:val>
        </c:ser>
        <c:dLbls>
          <c:showLegendKey val="0"/>
          <c:showVal val="0"/>
          <c:showCatName val="0"/>
          <c:showSerName val="0"/>
          <c:showPercent val="0"/>
          <c:showBubbleSize val="0"/>
        </c:dLbls>
        <c:gapWidth val="150"/>
        <c:axId val="128185088"/>
        <c:axId val="128186624"/>
      </c:barChart>
      <c:catAx>
        <c:axId val="128185088"/>
        <c:scaling>
          <c:orientation val="minMax"/>
        </c:scaling>
        <c:delete val="0"/>
        <c:axPos val="l"/>
        <c:majorTickMark val="out"/>
        <c:minorTickMark val="none"/>
        <c:tickLblPos val="nextTo"/>
        <c:spPr>
          <a:ln>
            <a:noFill/>
          </a:ln>
        </c:spPr>
        <c:crossAx val="128186624"/>
        <c:crosses val="autoZero"/>
        <c:auto val="1"/>
        <c:lblAlgn val="ctr"/>
        <c:lblOffset val="100"/>
        <c:noMultiLvlLbl val="0"/>
      </c:catAx>
      <c:valAx>
        <c:axId val="128186624"/>
        <c:scaling>
          <c:orientation val="minMax"/>
          <c:max val="9"/>
          <c:min val="0"/>
        </c:scaling>
        <c:delete val="1"/>
        <c:axPos val="b"/>
        <c:numFmt formatCode="General" sourceLinked="1"/>
        <c:majorTickMark val="out"/>
        <c:minorTickMark val="none"/>
        <c:tickLblPos val="nextTo"/>
        <c:crossAx val="128185088"/>
        <c:crosses val="autoZero"/>
        <c:crossBetween val="between"/>
      </c:valAx>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manualLayout>
          <c:layoutTarget val="inner"/>
          <c:xMode val="edge"/>
          <c:yMode val="edge"/>
          <c:x val="0.46587746062992125"/>
          <c:y val="2.1874999999999999E-2"/>
          <c:w val="0.50912253937007879"/>
          <c:h val="0.93125000000000002"/>
        </c:manualLayout>
      </c:layout>
      <c:barChart>
        <c:barDir val="bar"/>
        <c:grouping val="clustered"/>
        <c:varyColors val="0"/>
        <c:ser>
          <c:idx val="0"/>
          <c:order val="0"/>
          <c:tx>
            <c:strRef>
              <c:f>Sheet1!$B$1</c:f>
              <c:strCache>
                <c:ptCount val="1"/>
                <c:pt idx="0">
                  <c:v>Series 1</c:v>
                </c:pt>
              </c:strCache>
            </c:strRef>
          </c:tx>
          <c:invertIfNegative val="0"/>
          <c:cat>
            <c:strRef>
              <c:f>Sheet1!$A$2</c:f>
              <c:strCache>
                <c:ptCount val="1"/>
                <c:pt idx="0">
                  <c:v>Short Rehabilition Programme</c:v>
                </c:pt>
              </c:strCache>
            </c:strRef>
          </c:cat>
          <c:val>
            <c:numRef>
              <c:f>Sheet1!$B$2</c:f>
              <c:numCache>
                <c:formatCode>General</c:formatCode>
                <c:ptCount val="1"/>
                <c:pt idx="0">
                  <c:v>1.3</c:v>
                </c:pt>
              </c:numCache>
            </c:numRef>
          </c:val>
        </c:ser>
        <c:dLbls>
          <c:dLblPos val="outEnd"/>
          <c:showLegendKey val="0"/>
          <c:showVal val="1"/>
          <c:showCatName val="0"/>
          <c:showSerName val="0"/>
          <c:showPercent val="0"/>
          <c:showBubbleSize val="0"/>
        </c:dLbls>
        <c:gapWidth val="150"/>
        <c:axId val="128211200"/>
        <c:axId val="128221184"/>
      </c:barChart>
      <c:catAx>
        <c:axId val="128211200"/>
        <c:scaling>
          <c:orientation val="minMax"/>
        </c:scaling>
        <c:delete val="0"/>
        <c:axPos val="l"/>
        <c:majorTickMark val="out"/>
        <c:minorTickMark val="none"/>
        <c:tickLblPos val="nextTo"/>
        <c:spPr>
          <a:ln>
            <a:noFill/>
          </a:ln>
        </c:spPr>
        <c:crossAx val="128221184"/>
        <c:crosses val="autoZero"/>
        <c:auto val="1"/>
        <c:lblAlgn val="ctr"/>
        <c:lblOffset val="100"/>
        <c:noMultiLvlLbl val="0"/>
      </c:catAx>
      <c:valAx>
        <c:axId val="128221184"/>
        <c:scaling>
          <c:orientation val="minMax"/>
          <c:max val="9"/>
          <c:min val="0"/>
        </c:scaling>
        <c:delete val="1"/>
        <c:axPos val="b"/>
        <c:numFmt formatCode="General" sourceLinked="1"/>
        <c:majorTickMark val="out"/>
        <c:minorTickMark val="none"/>
        <c:tickLblPos val="nextTo"/>
        <c:crossAx val="128211200"/>
        <c:crosses val="autoZero"/>
        <c:crossBetween val="between"/>
      </c:valAx>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38269174463959965"/>
          <c:y val="2.1874999999999999E-2"/>
          <c:w val="0.59230827173553502"/>
          <c:h val="0.93125000000000002"/>
        </c:manualLayout>
      </c:layout>
      <c:barChart>
        <c:barDir val="bar"/>
        <c:grouping val="clustered"/>
        <c:varyColors val="0"/>
        <c:ser>
          <c:idx val="0"/>
          <c:order val="0"/>
          <c:tx>
            <c:strRef>
              <c:f>Sheet1!$B$1</c:f>
              <c:strCache>
                <c:ptCount val="1"/>
                <c:pt idx="0">
                  <c:v>Series 1</c:v>
                </c:pt>
              </c:strCache>
            </c:strRef>
          </c:tx>
          <c:spPr>
            <a:solidFill>
              <a:schemeClr val="accent3"/>
            </a:solidFill>
          </c:spPr>
          <c:invertIfNegative val="0"/>
          <c:dLbls>
            <c:numFmt formatCode="#,##0" sourceLinked="0"/>
            <c:dLblPos val="outEnd"/>
            <c:showLegendKey val="0"/>
            <c:showVal val="1"/>
            <c:showCatName val="0"/>
            <c:showSerName val="0"/>
            <c:showPercent val="0"/>
            <c:showBubbleSize val="0"/>
            <c:showLeaderLines val="0"/>
          </c:dLbls>
          <c:cat>
            <c:strRef>
              <c:f>Sheet1!$A$2</c:f>
              <c:strCache>
                <c:ptCount val="1"/>
                <c:pt idx="0">
                  <c:v>2014</c:v>
                </c:pt>
              </c:strCache>
            </c:strRef>
          </c:cat>
          <c:val>
            <c:numRef>
              <c:f>Sheet1!$B$2</c:f>
              <c:numCache>
                <c:formatCode>General</c:formatCode>
                <c:ptCount val="1"/>
                <c:pt idx="0">
                  <c:v>17941</c:v>
                </c:pt>
              </c:numCache>
            </c:numRef>
          </c:val>
        </c:ser>
        <c:dLbls>
          <c:showLegendKey val="0"/>
          <c:showVal val="0"/>
          <c:showCatName val="0"/>
          <c:showSerName val="0"/>
          <c:showPercent val="0"/>
          <c:showBubbleSize val="0"/>
        </c:dLbls>
        <c:gapWidth val="150"/>
        <c:axId val="109341696"/>
        <c:axId val="109363968"/>
      </c:barChart>
      <c:catAx>
        <c:axId val="109341696"/>
        <c:scaling>
          <c:orientation val="minMax"/>
        </c:scaling>
        <c:delete val="0"/>
        <c:axPos val="l"/>
        <c:majorTickMark val="out"/>
        <c:minorTickMark val="none"/>
        <c:tickLblPos val="nextTo"/>
        <c:spPr>
          <a:ln>
            <a:noFill/>
          </a:ln>
        </c:spPr>
        <c:crossAx val="109363968"/>
        <c:crosses val="autoZero"/>
        <c:auto val="1"/>
        <c:lblAlgn val="ctr"/>
        <c:lblOffset val="100"/>
        <c:noMultiLvlLbl val="0"/>
      </c:catAx>
      <c:valAx>
        <c:axId val="109363968"/>
        <c:scaling>
          <c:orientation val="minMax"/>
          <c:max val="25000"/>
          <c:min val="0"/>
        </c:scaling>
        <c:delete val="1"/>
        <c:axPos val="b"/>
        <c:numFmt formatCode="General" sourceLinked="1"/>
        <c:majorTickMark val="out"/>
        <c:minorTickMark val="none"/>
        <c:tickLblPos val="nextTo"/>
        <c:crossAx val="109341696"/>
        <c:crosses val="autoZero"/>
        <c:crossBetween val="between"/>
      </c:valAx>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3810280309555546"/>
          <c:y val="2.1874999999999999E-2"/>
          <c:w val="0.59397198541958007"/>
          <c:h val="0.93125000000000002"/>
        </c:manualLayout>
      </c:layout>
      <c:barChart>
        <c:barDir val="bar"/>
        <c:grouping val="clustered"/>
        <c:varyColors val="0"/>
        <c:ser>
          <c:idx val="0"/>
          <c:order val="0"/>
          <c:tx>
            <c:strRef>
              <c:f>Sheet1!$B$1</c:f>
              <c:strCache>
                <c:ptCount val="1"/>
                <c:pt idx="0">
                  <c:v>Series 1</c:v>
                </c:pt>
              </c:strCache>
            </c:strRef>
          </c:tx>
          <c:spPr>
            <a:solidFill>
              <a:schemeClr val="accent3"/>
            </a:solidFill>
          </c:spPr>
          <c:invertIfNegative val="0"/>
          <c:dLbls>
            <c:numFmt formatCode="#,##0" sourceLinked="0"/>
            <c:dLblPos val="outEnd"/>
            <c:showLegendKey val="0"/>
            <c:showVal val="1"/>
            <c:showCatName val="0"/>
            <c:showSerName val="0"/>
            <c:showPercent val="0"/>
            <c:showBubbleSize val="0"/>
            <c:showLeaderLines val="0"/>
          </c:dLbls>
          <c:cat>
            <c:strRef>
              <c:f>Sheet1!$A$2</c:f>
              <c:strCache>
                <c:ptCount val="1"/>
                <c:pt idx="0">
                  <c:v>2013</c:v>
                </c:pt>
              </c:strCache>
            </c:strRef>
          </c:cat>
          <c:val>
            <c:numRef>
              <c:f>Sheet1!$B$2</c:f>
              <c:numCache>
                <c:formatCode>General</c:formatCode>
                <c:ptCount val="1"/>
                <c:pt idx="0">
                  <c:v>18763</c:v>
                </c:pt>
              </c:numCache>
            </c:numRef>
          </c:val>
        </c:ser>
        <c:dLbls>
          <c:showLegendKey val="0"/>
          <c:showVal val="0"/>
          <c:showCatName val="0"/>
          <c:showSerName val="0"/>
          <c:showPercent val="0"/>
          <c:showBubbleSize val="0"/>
        </c:dLbls>
        <c:gapWidth val="150"/>
        <c:axId val="110264704"/>
        <c:axId val="110266240"/>
      </c:barChart>
      <c:catAx>
        <c:axId val="110264704"/>
        <c:scaling>
          <c:orientation val="minMax"/>
        </c:scaling>
        <c:delete val="0"/>
        <c:axPos val="l"/>
        <c:majorTickMark val="out"/>
        <c:minorTickMark val="none"/>
        <c:tickLblPos val="nextTo"/>
        <c:spPr>
          <a:ln>
            <a:noFill/>
          </a:ln>
        </c:spPr>
        <c:crossAx val="110266240"/>
        <c:crosses val="autoZero"/>
        <c:auto val="1"/>
        <c:lblAlgn val="ctr"/>
        <c:lblOffset val="100"/>
        <c:noMultiLvlLbl val="0"/>
      </c:catAx>
      <c:valAx>
        <c:axId val="110266240"/>
        <c:scaling>
          <c:orientation val="minMax"/>
          <c:max val="25000"/>
          <c:min val="0"/>
        </c:scaling>
        <c:delete val="1"/>
        <c:axPos val="b"/>
        <c:numFmt formatCode="General" sourceLinked="1"/>
        <c:majorTickMark val="out"/>
        <c:minorTickMark val="none"/>
        <c:tickLblPos val="nextTo"/>
        <c:crossAx val="110264704"/>
        <c:crosses val="autoZero"/>
        <c:crossBetween val="between"/>
      </c:valAx>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38269174463959965"/>
          <c:y val="2.1874999999999999E-2"/>
          <c:w val="0.59230827173553502"/>
          <c:h val="0.93125000000000002"/>
        </c:manualLayout>
      </c:layout>
      <c:barChart>
        <c:barDir val="bar"/>
        <c:grouping val="clustered"/>
        <c:varyColors val="0"/>
        <c:ser>
          <c:idx val="0"/>
          <c:order val="0"/>
          <c:tx>
            <c:strRef>
              <c:f>Sheet1!$B$1</c:f>
              <c:strCache>
                <c:ptCount val="1"/>
                <c:pt idx="0">
                  <c:v>Series 1</c:v>
                </c:pt>
              </c:strCache>
            </c:strRef>
          </c:tx>
          <c:spPr>
            <a:solidFill>
              <a:schemeClr val="accent3"/>
            </a:solidFill>
          </c:spPr>
          <c:invertIfNegative val="0"/>
          <c:dLbls>
            <c:numFmt formatCode="#,##0" sourceLinked="0"/>
            <c:dLblPos val="outEnd"/>
            <c:showLegendKey val="0"/>
            <c:showVal val="1"/>
            <c:showCatName val="0"/>
            <c:showSerName val="0"/>
            <c:showPercent val="0"/>
            <c:showBubbleSize val="0"/>
            <c:showLeaderLines val="0"/>
          </c:dLbls>
          <c:cat>
            <c:strRef>
              <c:f>Sheet1!$A$2</c:f>
              <c:strCache>
                <c:ptCount val="1"/>
                <c:pt idx="0">
                  <c:v>2012</c:v>
                </c:pt>
              </c:strCache>
            </c:strRef>
          </c:cat>
          <c:val>
            <c:numRef>
              <c:f>Sheet1!$B$2</c:f>
              <c:numCache>
                <c:formatCode>General</c:formatCode>
                <c:ptCount val="1"/>
                <c:pt idx="0">
                  <c:v>20491</c:v>
                </c:pt>
              </c:numCache>
            </c:numRef>
          </c:val>
        </c:ser>
        <c:dLbls>
          <c:showLegendKey val="0"/>
          <c:showVal val="0"/>
          <c:showCatName val="0"/>
          <c:showSerName val="0"/>
          <c:showPercent val="0"/>
          <c:showBubbleSize val="0"/>
        </c:dLbls>
        <c:gapWidth val="150"/>
        <c:axId val="110290432"/>
        <c:axId val="110291968"/>
      </c:barChart>
      <c:catAx>
        <c:axId val="110290432"/>
        <c:scaling>
          <c:orientation val="minMax"/>
        </c:scaling>
        <c:delete val="0"/>
        <c:axPos val="l"/>
        <c:majorTickMark val="out"/>
        <c:minorTickMark val="none"/>
        <c:tickLblPos val="nextTo"/>
        <c:spPr>
          <a:ln>
            <a:noFill/>
          </a:ln>
        </c:spPr>
        <c:crossAx val="110291968"/>
        <c:crosses val="autoZero"/>
        <c:auto val="1"/>
        <c:lblAlgn val="ctr"/>
        <c:lblOffset val="100"/>
        <c:noMultiLvlLbl val="0"/>
      </c:catAx>
      <c:valAx>
        <c:axId val="110291968"/>
        <c:scaling>
          <c:orientation val="minMax"/>
          <c:max val="25000"/>
          <c:min val="0"/>
        </c:scaling>
        <c:delete val="1"/>
        <c:axPos val="b"/>
        <c:numFmt formatCode="General" sourceLinked="1"/>
        <c:majorTickMark val="out"/>
        <c:minorTickMark val="none"/>
        <c:tickLblPos val="nextTo"/>
        <c:crossAx val="110290432"/>
        <c:crosses val="autoZero"/>
        <c:crossBetween val="between"/>
      </c:valAx>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38269174463959965"/>
          <c:y val="2.1874999999999999E-2"/>
          <c:w val="0.59230827173553502"/>
          <c:h val="0.93125000000000002"/>
        </c:manualLayout>
      </c:layout>
      <c:barChart>
        <c:barDir val="bar"/>
        <c:grouping val="clustered"/>
        <c:varyColors val="0"/>
        <c:ser>
          <c:idx val="0"/>
          <c:order val="0"/>
          <c:tx>
            <c:strRef>
              <c:f>Sheet1!$B$1</c:f>
              <c:strCache>
                <c:ptCount val="1"/>
                <c:pt idx="0">
                  <c:v>Series 1</c:v>
                </c:pt>
              </c:strCache>
            </c:strRef>
          </c:tx>
          <c:spPr>
            <a:solidFill>
              <a:schemeClr val="accent3"/>
            </a:solidFill>
          </c:spPr>
          <c:invertIfNegative val="0"/>
          <c:dLbls>
            <c:dLbl>
              <c:idx val="0"/>
              <c:numFmt formatCode="#,##0" sourceLinked="0"/>
              <c:spPr/>
              <c:txPr>
                <a:bodyPr/>
                <a:lstStyle/>
                <a:p>
                  <a:pPr>
                    <a:defRPr/>
                  </a:pPr>
                  <a:endParaRPr lang="en-US"/>
                </a:p>
              </c:txPr>
              <c:dLblPos val="outEnd"/>
              <c:showLegendKey val="0"/>
              <c:showVal val="1"/>
              <c:showCatName val="0"/>
              <c:showSerName val="0"/>
              <c:showPercent val="0"/>
              <c:showBubbleSize val="0"/>
            </c:dLbl>
            <c:dLblPos val="outEnd"/>
            <c:showLegendKey val="0"/>
            <c:showVal val="1"/>
            <c:showCatName val="0"/>
            <c:showSerName val="0"/>
            <c:showPercent val="0"/>
            <c:showBubbleSize val="0"/>
            <c:showLeaderLines val="0"/>
          </c:dLbls>
          <c:cat>
            <c:strRef>
              <c:f>Sheet1!$A$2</c:f>
              <c:strCache>
                <c:ptCount val="1"/>
                <c:pt idx="0">
                  <c:v>2011</c:v>
                </c:pt>
              </c:strCache>
            </c:strRef>
          </c:cat>
          <c:val>
            <c:numRef>
              <c:f>Sheet1!$B$2</c:f>
              <c:numCache>
                <c:formatCode>General</c:formatCode>
                <c:ptCount val="1"/>
                <c:pt idx="0">
                  <c:v>21627</c:v>
                </c:pt>
              </c:numCache>
            </c:numRef>
          </c:val>
        </c:ser>
        <c:dLbls>
          <c:showLegendKey val="0"/>
          <c:showVal val="0"/>
          <c:showCatName val="0"/>
          <c:showSerName val="0"/>
          <c:showPercent val="0"/>
          <c:showBubbleSize val="0"/>
        </c:dLbls>
        <c:gapWidth val="150"/>
        <c:axId val="110308352"/>
        <c:axId val="110355200"/>
      </c:barChart>
      <c:catAx>
        <c:axId val="110308352"/>
        <c:scaling>
          <c:orientation val="minMax"/>
        </c:scaling>
        <c:delete val="0"/>
        <c:axPos val="l"/>
        <c:numFmt formatCode="mmm\-yy" sourceLinked="1"/>
        <c:majorTickMark val="out"/>
        <c:minorTickMark val="none"/>
        <c:tickLblPos val="nextTo"/>
        <c:spPr>
          <a:ln>
            <a:noFill/>
          </a:ln>
        </c:spPr>
        <c:crossAx val="110355200"/>
        <c:crosses val="autoZero"/>
        <c:auto val="1"/>
        <c:lblAlgn val="ctr"/>
        <c:lblOffset val="100"/>
        <c:noMultiLvlLbl val="0"/>
      </c:catAx>
      <c:valAx>
        <c:axId val="110355200"/>
        <c:scaling>
          <c:orientation val="minMax"/>
          <c:max val="25000"/>
          <c:min val="0"/>
        </c:scaling>
        <c:delete val="1"/>
        <c:axPos val="b"/>
        <c:numFmt formatCode="General" sourceLinked="1"/>
        <c:majorTickMark val="out"/>
        <c:minorTickMark val="none"/>
        <c:tickLblPos val="nextTo"/>
        <c:crossAx val="110308352"/>
        <c:crosses val="autoZero"/>
        <c:crossBetween val="between"/>
      </c:valAx>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587746062992125"/>
          <c:y val="2.1874999999999999E-2"/>
          <c:w val="0.50912253937007879"/>
          <c:h val="0.93125000000000002"/>
        </c:manualLayout>
      </c:layout>
      <c:barChart>
        <c:barDir val="bar"/>
        <c:grouping val="clustered"/>
        <c:varyColors val="0"/>
        <c:ser>
          <c:idx val="0"/>
          <c:order val="0"/>
          <c:tx>
            <c:strRef>
              <c:f>Sheet1!$B$1</c:f>
              <c:strCache>
                <c:ptCount val="1"/>
                <c:pt idx="0">
                  <c:v>Series 1</c:v>
                </c:pt>
              </c:strCache>
            </c:strRef>
          </c:tx>
          <c:invertIfNegative val="0"/>
          <c:dLbls>
            <c:dLblPos val="outEnd"/>
            <c:showLegendKey val="0"/>
            <c:showVal val="1"/>
            <c:showCatName val="0"/>
            <c:showSerName val="0"/>
            <c:showPercent val="0"/>
            <c:showBubbleSize val="0"/>
            <c:showLeaderLines val="0"/>
          </c:dLbls>
          <c:cat>
            <c:strRef>
              <c:f>Sheet1!$A$2</c:f>
              <c:strCache>
                <c:ptCount val="1"/>
                <c:pt idx="0">
                  <c:v>Pro-criminal thinking patterns</c:v>
                </c:pt>
              </c:strCache>
            </c:strRef>
          </c:cat>
          <c:val>
            <c:numRef>
              <c:f>Sheet1!$B$2</c:f>
              <c:numCache>
                <c:formatCode>General</c:formatCode>
                <c:ptCount val="1"/>
                <c:pt idx="0">
                  <c:v>75</c:v>
                </c:pt>
              </c:numCache>
            </c:numRef>
          </c:val>
        </c:ser>
        <c:dLbls>
          <c:showLegendKey val="0"/>
          <c:showVal val="0"/>
          <c:showCatName val="0"/>
          <c:showSerName val="0"/>
          <c:showPercent val="0"/>
          <c:showBubbleSize val="0"/>
        </c:dLbls>
        <c:gapWidth val="150"/>
        <c:axId val="44997632"/>
        <c:axId val="45019904"/>
      </c:barChart>
      <c:catAx>
        <c:axId val="44997632"/>
        <c:scaling>
          <c:orientation val="minMax"/>
        </c:scaling>
        <c:delete val="0"/>
        <c:axPos val="l"/>
        <c:majorTickMark val="out"/>
        <c:minorTickMark val="none"/>
        <c:tickLblPos val="nextTo"/>
        <c:spPr>
          <a:ln>
            <a:noFill/>
          </a:ln>
        </c:spPr>
        <c:crossAx val="45019904"/>
        <c:crosses val="autoZero"/>
        <c:auto val="1"/>
        <c:lblAlgn val="ctr"/>
        <c:lblOffset val="100"/>
        <c:noMultiLvlLbl val="0"/>
      </c:catAx>
      <c:valAx>
        <c:axId val="45019904"/>
        <c:scaling>
          <c:orientation val="minMax"/>
          <c:max val="100"/>
          <c:min val="0"/>
        </c:scaling>
        <c:delete val="1"/>
        <c:axPos val="b"/>
        <c:numFmt formatCode="General" sourceLinked="1"/>
        <c:majorTickMark val="out"/>
        <c:minorTickMark val="none"/>
        <c:tickLblPos val="nextTo"/>
        <c:crossAx val="44997632"/>
        <c:crosses val="autoZero"/>
        <c:crossBetween val="between"/>
      </c:valAx>
      <c:spPr>
        <a:noFill/>
        <a:ln w="25400">
          <a:noFill/>
        </a:ln>
      </c:spPr>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587746062992125"/>
          <c:y val="2.1874999999999999E-2"/>
          <c:w val="0.50912253937007879"/>
          <c:h val="0.93125000000000002"/>
        </c:manualLayout>
      </c:layout>
      <c:barChart>
        <c:barDir val="bar"/>
        <c:grouping val="clustered"/>
        <c:varyColors val="0"/>
        <c:ser>
          <c:idx val="0"/>
          <c:order val="0"/>
          <c:tx>
            <c:strRef>
              <c:f>Sheet1!$B$1</c:f>
              <c:strCache>
                <c:ptCount val="1"/>
                <c:pt idx="0">
                  <c:v>Series 1</c:v>
                </c:pt>
              </c:strCache>
            </c:strRef>
          </c:tx>
          <c:invertIfNegative val="0"/>
          <c:cat>
            <c:strRef>
              <c:f>Sheet1!$A$2</c:f>
              <c:strCache>
                <c:ptCount val="1"/>
                <c:pt idx="0">
                  <c:v>Low self-control</c:v>
                </c:pt>
              </c:strCache>
            </c:strRef>
          </c:cat>
          <c:val>
            <c:numRef>
              <c:f>Sheet1!$B$2</c:f>
              <c:numCache>
                <c:formatCode>General</c:formatCode>
                <c:ptCount val="1"/>
                <c:pt idx="0">
                  <c:v>75</c:v>
                </c:pt>
              </c:numCache>
            </c:numRef>
          </c:val>
        </c:ser>
        <c:dLbls>
          <c:dLblPos val="outEnd"/>
          <c:showLegendKey val="0"/>
          <c:showVal val="1"/>
          <c:showCatName val="0"/>
          <c:showSerName val="0"/>
          <c:showPercent val="0"/>
          <c:showBubbleSize val="0"/>
        </c:dLbls>
        <c:gapWidth val="150"/>
        <c:axId val="45298432"/>
        <c:axId val="45299968"/>
      </c:barChart>
      <c:catAx>
        <c:axId val="45298432"/>
        <c:scaling>
          <c:orientation val="minMax"/>
        </c:scaling>
        <c:delete val="0"/>
        <c:axPos val="l"/>
        <c:majorTickMark val="out"/>
        <c:minorTickMark val="none"/>
        <c:tickLblPos val="nextTo"/>
        <c:spPr>
          <a:ln>
            <a:noFill/>
          </a:ln>
        </c:spPr>
        <c:crossAx val="45299968"/>
        <c:crosses val="autoZero"/>
        <c:auto val="1"/>
        <c:lblAlgn val="ctr"/>
        <c:lblOffset val="100"/>
        <c:noMultiLvlLbl val="0"/>
      </c:catAx>
      <c:valAx>
        <c:axId val="45299968"/>
        <c:scaling>
          <c:orientation val="minMax"/>
          <c:max val="100"/>
          <c:min val="0"/>
        </c:scaling>
        <c:delete val="1"/>
        <c:axPos val="b"/>
        <c:numFmt formatCode="General" sourceLinked="1"/>
        <c:majorTickMark val="out"/>
        <c:minorTickMark val="none"/>
        <c:tickLblPos val="nextTo"/>
        <c:crossAx val="45298432"/>
        <c:crosses val="autoZero"/>
        <c:crossBetween val="between"/>
      </c:valAx>
      <c:spPr>
        <a:noFill/>
        <a:ln w="25400">
          <a:noFill/>
        </a:ln>
      </c:spPr>
    </c:plotArea>
    <c:plotVisOnly val="1"/>
    <c:dispBlanksAs val="gap"/>
    <c:showDLblsOverMax val="0"/>
  </c:chart>
  <c:txPr>
    <a:bodyPr/>
    <a:lstStyle/>
    <a:p>
      <a:pPr>
        <a:defRPr sz="1800">
          <a:solidFill>
            <a:schemeClr val="tx2"/>
          </a:solidFill>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NZ"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E367222-A5C1-4556-88B9-D06D0E5BE0C7}" type="datetimeFigureOut">
              <a:rPr lang="en-NZ" smtClean="0"/>
              <a:t>07/07/2015</a:t>
            </a:fld>
            <a:endParaRPr lang="en-NZ" dirty="0"/>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NZ" dirty="0"/>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AA9E47E9-5AC2-48AC-B3B4-56232E772C6A}" type="slidenum">
              <a:rPr lang="en-NZ" smtClean="0"/>
              <a:t>‹#›</a:t>
            </a:fld>
            <a:endParaRPr lang="en-NZ" dirty="0"/>
          </a:p>
        </p:txBody>
      </p:sp>
    </p:spTree>
    <p:extLst>
      <p:ext uri="{BB962C8B-B14F-4D97-AF65-F5344CB8AC3E}">
        <p14:creationId xmlns:p14="http://schemas.microsoft.com/office/powerpoint/2010/main" val="14710831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NZ" dirty="0"/>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314EE628-5F2D-4633-8F74-DE9B356873F5}" type="datetimeFigureOut">
              <a:rPr lang="en-NZ" smtClean="0"/>
              <a:t>07/07/2015</a:t>
            </a:fld>
            <a:endParaRPr lang="en-NZ"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NZ" dirty="0"/>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059ECAB0-08D9-4D68-A840-7FBA0B4F0D64}" type="slidenum">
              <a:rPr lang="en-NZ" smtClean="0"/>
              <a:t>‹#›</a:t>
            </a:fld>
            <a:endParaRPr lang="en-NZ" dirty="0"/>
          </a:p>
        </p:txBody>
      </p:sp>
    </p:spTree>
    <p:extLst>
      <p:ext uri="{BB962C8B-B14F-4D97-AF65-F5344CB8AC3E}">
        <p14:creationId xmlns:p14="http://schemas.microsoft.com/office/powerpoint/2010/main" val="1173074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err="1" smtClean="0"/>
              <a:t>Dept</a:t>
            </a:r>
            <a:r>
              <a:rPr lang="en-NZ" dirty="0" smtClean="0"/>
              <a:t> of C has three main purposes:  </a:t>
            </a:r>
          </a:p>
          <a:p>
            <a:pPr marL="171450" indent="-171450">
              <a:buFont typeface="Arial" panose="020B0604020202020204" pitchFamily="34" charset="0"/>
              <a:buChar char="•"/>
            </a:pPr>
            <a:r>
              <a:rPr lang="en-NZ" dirty="0" smtClean="0"/>
              <a:t>first &amp; foremost, administer the sentences and orders of the courts and NZ Parole Board – if a judge in Dunedin sentences someone to imprisonment, … if a judge in </a:t>
            </a:r>
            <a:r>
              <a:rPr lang="en-NZ" dirty="0" err="1" smtClean="0"/>
              <a:t>Whanganui</a:t>
            </a:r>
            <a:r>
              <a:rPr lang="en-NZ" dirty="0" smtClean="0"/>
              <a:t> sentences someone to 300 hours</a:t>
            </a:r>
            <a:r>
              <a:rPr lang="en-NZ" baseline="0" dirty="0" smtClean="0"/>
              <a:t> of community work, …</a:t>
            </a:r>
            <a:r>
              <a:rPr lang="en-NZ" dirty="0" smtClean="0"/>
              <a:t> </a:t>
            </a:r>
          </a:p>
          <a:p>
            <a:pPr marL="171450" indent="-171450">
              <a:buFont typeface="Arial" panose="020B0604020202020204" pitchFamily="34" charset="0"/>
              <a:buChar char="•"/>
            </a:pPr>
            <a:r>
              <a:rPr lang="en-NZ" dirty="0" smtClean="0"/>
              <a:t>to</a:t>
            </a:r>
            <a:r>
              <a:rPr lang="en-NZ" baseline="0" dirty="0" smtClean="0"/>
              <a:t> protect public safety – through incapacitation, monitoring offenders in the community, preparing sound advice to the NZPB.</a:t>
            </a:r>
          </a:p>
          <a:p>
            <a:pPr marL="171450" indent="-171450">
              <a:buFont typeface="Arial" panose="020B0604020202020204" pitchFamily="34" charset="0"/>
              <a:buChar char="•"/>
            </a:pPr>
            <a:r>
              <a:rPr lang="en-NZ" baseline="0" dirty="0" smtClean="0"/>
              <a:t>to reduce rates of reoffending.</a:t>
            </a:r>
            <a:endParaRPr lang="en-NZ" dirty="0" smtClean="0"/>
          </a:p>
          <a:p>
            <a:endParaRPr lang="en-NZ" dirty="0" smtClean="0"/>
          </a:p>
          <a:p>
            <a:r>
              <a:rPr lang="en-NZ" dirty="0" smtClean="0"/>
              <a:t>This session will walk through the “investment</a:t>
            </a:r>
            <a:r>
              <a:rPr lang="en-NZ" baseline="0" dirty="0" smtClean="0"/>
              <a:t> equation” that underpins the </a:t>
            </a:r>
            <a:r>
              <a:rPr lang="en-NZ" baseline="0" dirty="0" err="1" smtClean="0"/>
              <a:t>Dept’s</a:t>
            </a:r>
            <a:r>
              <a:rPr lang="en-NZ" baseline="0" dirty="0" smtClean="0"/>
              <a:t> “reducing reoffending” domain.  </a:t>
            </a:r>
          </a:p>
          <a:p>
            <a:endParaRPr lang="en-NZ" baseline="0" dirty="0" smtClean="0"/>
          </a:p>
          <a:p>
            <a:r>
              <a:rPr lang="en-NZ" baseline="0" dirty="0" smtClean="0"/>
              <a:t>In doing so, will be focusing on the primary means the </a:t>
            </a:r>
            <a:r>
              <a:rPr lang="en-NZ" baseline="0" dirty="0" err="1" smtClean="0"/>
              <a:t>Dept</a:t>
            </a:r>
            <a:r>
              <a:rPr lang="en-NZ" baseline="0" dirty="0" smtClean="0"/>
              <a:t> uses to reduce reoffending, which is through </a:t>
            </a:r>
            <a:r>
              <a:rPr lang="en-NZ" i="1" baseline="0" dirty="0" smtClean="0"/>
              <a:t>rehabilitation</a:t>
            </a:r>
            <a:r>
              <a:rPr lang="en-NZ" baseline="0" dirty="0" smtClean="0"/>
              <a:t> of offenders – more on this later.</a:t>
            </a:r>
          </a:p>
          <a:p>
            <a:endParaRPr lang="en-NZ" dirty="0" smtClean="0"/>
          </a:p>
        </p:txBody>
      </p:sp>
      <p:sp>
        <p:nvSpPr>
          <p:cNvPr id="4" name="Slide Number Placeholder 3"/>
          <p:cNvSpPr>
            <a:spLocks noGrp="1"/>
          </p:cNvSpPr>
          <p:nvPr>
            <p:ph type="sldNum" sz="quarter" idx="10"/>
          </p:nvPr>
        </p:nvSpPr>
        <p:spPr/>
        <p:txBody>
          <a:bodyPr/>
          <a:lstStyle/>
          <a:p>
            <a:fld id="{059ECAB0-08D9-4D68-A840-7FBA0B4F0D64}" type="slidenum">
              <a:rPr lang="en-NZ" smtClean="0"/>
              <a:t>1</a:t>
            </a:fld>
            <a:endParaRPr lang="en-NZ" dirty="0"/>
          </a:p>
        </p:txBody>
      </p:sp>
    </p:spTree>
    <p:extLst>
      <p:ext uri="{BB962C8B-B14F-4D97-AF65-F5344CB8AC3E}">
        <p14:creationId xmlns:p14="http://schemas.microsoft.com/office/powerpoint/2010/main" val="16385546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The third element of the equation is the form and type of</a:t>
            </a:r>
            <a:r>
              <a:rPr lang="en-NZ" baseline="0" dirty="0" smtClean="0"/>
              <a:t> intervention.</a:t>
            </a:r>
          </a:p>
          <a:p>
            <a:endParaRPr lang="en-NZ" baseline="0" dirty="0" smtClean="0"/>
          </a:p>
          <a:p>
            <a:r>
              <a:rPr lang="en-NZ" baseline="0" dirty="0" smtClean="0"/>
              <a:t>Won’t spend a great deal of time going through these individual programmes and interventions, but they broadly fall into two classes:</a:t>
            </a:r>
          </a:p>
          <a:p>
            <a:endParaRPr lang="en-NZ" baseline="0" dirty="0" smtClean="0"/>
          </a:p>
          <a:p>
            <a:r>
              <a:rPr lang="en-NZ" baseline="0" dirty="0" smtClean="0"/>
              <a:t> - the first category is the Rehabilitative, which endeavours to remedy the kinds of problems and difficulties that offenders face and which tend to push them back in the direction of crime</a:t>
            </a:r>
          </a:p>
          <a:p>
            <a:endParaRPr lang="en-NZ" baseline="0" dirty="0" smtClean="0"/>
          </a:p>
          <a:p>
            <a:r>
              <a:rPr lang="en-NZ" baseline="0" dirty="0" smtClean="0"/>
              <a:t>Key point here is that, in the main, these programmes have been designed, and their content and approaches tailored, on the basis of a very large research literature – both NZ and internationally – which attests to what works  - and what doesn’t.</a:t>
            </a:r>
          </a:p>
          <a:p>
            <a:endParaRPr lang="en-NZ" dirty="0"/>
          </a:p>
        </p:txBody>
      </p:sp>
      <p:sp>
        <p:nvSpPr>
          <p:cNvPr id="4" name="Slide Number Placeholder 3"/>
          <p:cNvSpPr>
            <a:spLocks noGrp="1"/>
          </p:cNvSpPr>
          <p:nvPr>
            <p:ph type="sldNum" sz="quarter" idx="10"/>
          </p:nvPr>
        </p:nvSpPr>
        <p:spPr/>
        <p:txBody>
          <a:bodyPr/>
          <a:lstStyle/>
          <a:p>
            <a:fld id="{059ECAB0-08D9-4D68-A840-7FBA0B4F0D64}" type="slidenum">
              <a:rPr lang="en-NZ" smtClean="0"/>
              <a:t>10</a:t>
            </a:fld>
            <a:endParaRPr lang="en-NZ"/>
          </a:p>
        </p:txBody>
      </p:sp>
    </p:spTree>
    <p:extLst>
      <p:ext uri="{BB962C8B-B14F-4D97-AF65-F5344CB8AC3E}">
        <p14:creationId xmlns:p14="http://schemas.microsoft.com/office/powerpoint/2010/main" val="21961957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The second class of activity is the </a:t>
            </a:r>
            <a:r>
              <a:rPr lang="en-NZ" dirty="0" err="1" smtClean="0"/>
              <a:t>reintegrative</a:t>
            </a:r>
            <a:r>
              <a:rPr lang="en-NZ" dirty="0" smtClean="0"/>
              <a:t>, which involves equipping offenders with the skills, knowledge and support to re-enter the community and lead a law-abiding lifestyle.</a:t>
            </a:r>
          </a:p>
          <a:p>
            <a:endParaRPr lang="en-NZ" dirty="0" smtClean="0"/>
          </a:p>
          <a:p>
            <a:r>
              <a:rPr lang="en-NZ" dirty="0" smtClean="0"/>
              <a:t>Education and employment are very large areas of activity in prison</a:t>
            </a:r>
          </a:p>
          <a:p>
            <a:endParaRPr lang="en-NZ" dirty="0" smtClean="0"/>
          </a:p>
          <a:p>
            <a:endParaRPr lang="en-NZ" dirty="0" smtClean="0"/>
          </a:p>
          <a:p>
            <a:endParaRPr lang="en-NZ" dirty="0"/>
          </a:p>
        </p:txBody>
      </p:sp>
      <p:sp>
        <p:nvSpPr>
          <p:cNvPr id="4" name="Slide Number Placeholder 3"/>
          <p:cNvSpPr>
            <a:spLocks noGrp="1"/>
          </p:cNvSpPr>
          <p:nvPr>
            <p:ph type="sldNum" sz="quarter" idx="10"/>
          </p:nvPr>
        </p:nvSpPr>
        <p:spPr/>
        <p:txBody>
          <a:bodyPr/>
          <a:lstStyle/>
          <a:p>
            <a:fld id="{059ECAB0-08D9-4D68-A840-7FBA0B4F0D64}" type="slidenum">
              <a:rPr lang="en-NZ" smtClean="0"/>
              <a:t>11</a:t>
            </a:fld>
            <a:endParaRPr lang="en-NZ"/>
          </a:p>
        </p:txBody>
      </p:sp>
    </p:spTree>
    <p:extLst>
      <p:ext uri="{BB962C8B-B14F-4D97-AF65-F5344CB8AC3E}">
        <p14:creationId xmlns:p14="http://schemas.microsoft.com/office/powerpoint/2010/main" val="2196195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en-NZ" dirty="0" smtClean="0"/>
              <a:t>The fourth element</a:t>
            </a:r>
            <a:r>
              <a:rPr lang="en-NZ" baseline="0" dirty="0" smtClean="0"/>
              <a:t> in the chain is measuring impacts.  For Corrections, there is one outcome of primary interest: reducing reoffending.</a:t>
            </a:r>
          </a:p>
          <a:p>
            <a:pPr marL="0" indent="0">
              <a:buFontTx/>
              <a:buNone/>
            </a:pPr>
            <a:endParaRPr lang="en-NZ" baseline="0" dirty="0" smtClean="0"/>
          </a:p>
          <a:p>
            <a:pPr marL="0" indent="0">
              <a:buFontTx/>
              <a:buNone/>
            </a:pPr>
            <a:endParaRPr lang="en-NZ" baseline="0" dirty="0" smtClean="0"/>
          </a:p>
          <a:p>
            <a:pPr marL="0" indent="0">
              <a:buFontTx/>
              <a:buNone/>
            </a:pPr>
            <a:r>
              <a:rPr lang="en-NZ" baseline="0" dirty="0" smtClean="0"/>
              <a:t>  </a:t>
            </a:r>
          </a:p>
          <a:p>
            <a:pPr marL="0" indent="0">
              <a:buFontTx/>
              <a:buNone/>
            </a:pPr>
            <a:endParaRPr lang="en-NZ" baseline="0" dirty="0" smtClean="0"/>
          </a:p>
          <a:p>
            <a:pPr marL="0" indent="0">
              <a:buFontTx/>
              <a:buNone/>
            </a:pPr>
            <a:endParaRPr lang="en-NZ" baseline="0" dirty="0" smtClean="0"/>
          </a:p>
          <a:p>
            <a:pPr marL="0" indent="0">
              <a:buFontTx/>
              <a:buNone/>
            </a:pPr>
            <a:endParaRPr lang="en-NZ" dirty="0"/>
          </a:p>
        </p:txBody>
      </p:sp>
      <p:sp>
        <p:nvSpPr>
          <p:cNvPr id="4" name="Slide Number Placeholder 3"/>
          <p:cNvSpPr>
            <a:spLocks noGrp="1"/>
          </p:cNvSpPr>
          <p:nvPr>
            <p:ph type="sldNum" sz="quarter" idx="10"/>
          </p:nvPr>
        </p:nvSpPr>
        <p:spPr/>
        <p:txBody>
          <a:bodyPr/>
          <a:lstStyle/>
          <a:p>
            <a:fld id="{059ECAB0-08D9-4D68-A840-7FBA0B4F0D64}" type="slidenum">
              <a:rPr lang="en-NZ" smtClean="0"/>
              <a:t>12</a:t>
            </a:fld>
            <a:endParaRPr lang="en-NZ"/>
          </a:p>
        </p:txBody>
      </p:sp>
    </p:spTree>
    <p:extLst>
      <p:ext uri="{BB962C8B-B14F-4D97-AF65-F5344CB8AC3E}">
        <p14:creationId xmlns:p14="http://schemas.microsoft.com/office/powerpoint/2010/main" val="24883096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The</a:t>
            </a:r>
            <a:r>
              <a:rPr lang="en-NZ" baseline="0" dirty="0" smtClean="0"/>
              <a:t> graphic here gives a sense of how reoffending for a particular programme is measured.</a:t>
            </a:r>
          </a:p>
          <a:p>
            <a:endParaRPr lang="en-NZ" baseline="0" dirty="0" smtClean="0"/>
          </a:p>
          <a:p>
            <a:r>
              <a:rPr lang="en-NZ" baseline="0" dirty="0" smtClean="0"/>
              <a:t>Firstly, we need a sufficiently large group of programme graduates (at least 100) who have been “at large” for at least 12 months since their release date</a:t>
            </a:r>
          </a:p>
          <a:p>
            <a:endParaRPr lang="en-NZ" baseline="0" dirty="0" smtClean="0"/>
          </a:p>
          <a:p>
            <a:r>
              <a:rPr lang="en-NZ" baseline="0" dirty="0" smtClean="0"/>
              <a:t>Each analysis takes a single year’s cohort: the “release period” is a12 months period of prisoners being releases, or community starts ; and we identify everyone in that release cohort who has completed a particular programme</a:t>
            </a:r>
          </a:p>
          <a:p>
            <a:endParaRPr lang="en-NZ" baseline="0" dirty="0" smtClean="0"/>
          </a:p>
          <a:p>
            <a:r>
              <a:rPr lang="en-NZ" baseline="0" dirty="0" smtClean="0"/>
              <a:t>We then look out 12 months from each individual’s release date, to identify any reconvictions resulting in a new community sentence or re-imprisonment (for a new offence)</a:t>
            </a:r>
          </a:p>
          <a:p>
            <a:endParaRPr lang="en-NZ" baseline="0" dirty="0" smtClean="0"/>
          </a:p>
          <a:p>
            <a:r>
              <a:rPr lang="en-NZ" baseline="0" dirty="0" smtClean="0"/>
              <a:t>… so it’s largely a count of succeeds or fails  </a:t>
            </a:r>
          </a:p>
          <a:p>
            <a:r>
              <a:rPr lang="en-NZ" baseline="0" dirty="0" smtClean="0"/>
              <a:t> </a:t>
            </a:r>
            <a:endParaRPr lang="en-NZ" dirty="0"/>
          </a:p>
        </p:txBody>
      </p:sp>
      <p:sp>
        <p:nvSpPr>
          <p:cNvPr id="4" name="Slide Number Placeholder 3"/>
          <p:cNvSpPr>
            <a:spLocks noGrp="1"/>
          </p:cNvSpPr>
          <p:nvPr>
            <p:ph type="sldNum" sz="quarter" idx="10"/>
          </p:nvPr>
        </p:nvSpPr>
        <p:spPr/>
        <p:txBody>
          <a:bodyPr/>
          <a:lstStyle/>
          <a:p>
            <a:fld id="{059ECAB0-08D9-4D68-A840-7FBA0B4F0D64}" type="slidenum">
              <a:rPr lang="en-NZ" smtClean="0"/>
              <a:t>13</a:t>
            </a:fld>
            <a:endParaRPr lang="en-NZ"/>
          </a:p>
        </p:txBody>
      </p:sp>
    </p:spTree>
    <p:extLst>
      <p:ext uri="{BB962C8B-B14F-4D97-AF65-F5344CB8AC3E}">
        <p14:creationId xmlns:p14="http://schemas.microsoft.com/office/powerpoint/2010/main" val="26685538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Then the tricky part comes.  We have our treatment group, and we know how many have succeeded or failed by 12 months since release.</a:t>
            </a:r>
          </a:p>
          <a:p>
            <a:endParaRPr lang="en-NZ" dirty="0" smtClean="0"/>
          </a:p>
          <a:p>
            <a:r>
              <a:rPr lang="en-NZ" dirty="0" smtClean="0"/>
              <a:t>We then need a comparison group.  They need to </a:t>
            </a:r>
            <a:r>
              <a:rPr lang="en-NZ" baseline="0" dirty="0" smtClean="0"/>
              <a:t>have been released in the same period, and have not done the programme, and to </a:t>
            </a:r>
            <a:r>
              <a:rPr lang="en-NZ" dirty="0" smtClean="0"/>
              <a:t>match our treatment group</a:t>
            </a:r>
            <a:r>
              <a:rPr lang="en-NZ" baseline="0" dirty="0" smtClean="0"/>
              <a:t> on risk.</a:t>
            </a:r>
          </a:p>
          <a:p>
            <a:endParaRPr lang="en-NZ" baseline="0" dirty="0" smtClean="0"/>
          </a:p>
          <a:p>
            <a:r>
              <a:rPr lang="en-NZ" baseline="0" dirty="0" smtClean="0"/>
              <a:t>Matching on risk is done on the basis of these kinds of things …</a:t>
            </a:r>
            <a:endParaRPr lang="en-NZ" dirty="0"/>
          </a:p>
        </p:txBody>
      </p:sp>
      <p:sp>
        <p:nvSpPr>
          <p:cNvPr id="4" name="Slide Number Placeholder 3"/>
          <p:cNvSpPr>
            <a:spLocks noGrp="1"/>
          </p:cNvSpPr>
          <p:nvPr>
            <p:ph type="sldNum" sz="quarter" idx="10"/>
          </p:nvPr>
        </p:nvSpPr>
        <p:spPr/>
        <p:txBody>
          <a:bodyPr/>
          <a:lstStyle/>
          <a:p>
            <a:fld id="{059ECAB0-08D9-4D68-A840-7FBA0B4F0D64}" type="slidenum">
              <a:rPr lang="en-NZ" smtClean="0"/>
              <a:t>14</a:t>
            </a:fld>
            <a:endParaRPr lang="en-NZ"/>
          </a:p>
        </p:txBody>
      </p:sp>
    </p:spTree>
    <p:extLst>
      <p:ext uri="{BB962C8B-B14F-4D97-AF65-F5344CB8AC3E}">
        <p14:creationId xmlns:p14="http://schemas.microsoft.com/office/powerpoint/2010/main" val="16146604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These are some actual results from last year’s analysis.  Most of these are found to be statistically significant.</a:t>
            </a:r>
          </a:p>
          <a:p>
            <a:endParaRPr lang="en-NZ" dirty="0" smtClean="0"/>
          </a:p>
          <a:p>
            <a:r>
              <a:rPr lang="en-NZ" dirty="0" smtClean="0"/>
              <a:t>Results vary</a:t>
            </a:r>
            <a:r>
              <a:rPr lang="en-NZ" baseline="0" dirty="0" smtClean="0"/>
              <a:t> from programme to programme – the best results are usually (but not always) from the highest-intensity programmes</a:t>
            </a:r>
            <a:endParaRPr lang="en-NZ" dirty="0" smtClean="0"/>
          </a:p>
          <a:p>
            <a:endParaRPr lang="en-NZ" dirty="0" smtClean="0"/>
          </a:p>
          <a:p>
            <a:r>
              <a:rPr lang="en-NZ" dirty="0" smtClean="0"/>
              <a:t>Also, these are the RR contributions specifically of that individual programme – to some extent the results can be viewed as additive, when offenders have done multiple</a:t>
            </a:r>
            <a:r>
              <a:rPr lang="en-NZ" baseline="0" dirty="0" smtClean="0"/>
              <a:t> programmes</a:t>
            </a:r>
            <a:r>
              <a:rPr lang="en-NZ" dirty="0" smtClean="0"/>
              <a:t> </a:t>
            </a:r>
          </a:p>
          <a:p>
            <a:endParaRPr lang="en-NZ" dirty="0" smtClean="0"/>
          </a:p>
          <a:p>
            <a:r>
              <a:rPr lang="en-NZ" dirty="0" smtClean="0"/>
              <a:t>Not every intervention records a positive result every year – some variability occurs;</a:t>
            </a:r>
            <a:r>
              <a:rPr lang="en-NZ" baseline="0" dirty="0" smtClean="0"/>
              <a:t> what we are most interested in is the overall results from several successive years</a:t>
            </a:r>
            <a:r>
              <a:rPr lang="en-NZ" dirty="0" smtClean="0"/>
              <a:t>  </a:t>
            </a:r>
          </a:p>
          <a:p>
            <a:endParaRPr lang="en-NZ" dirty="0" smtClean="0"/>
          </a:p>
          <a:p>
            <a:endParaRPr lang="en-NZ" dirty="0" smtClean="0"/>
          </a:p>
          <a:p>
            <a:endParaRPr lang="en-NZ" dirty="0"/>
          </a:p>
        </p:txBody>
      </p:sp>
      <p:sp>
        <p:nvSpPr>
          <p:cNvPr id="4" name="Slide Number Placeholder 3"/>
          <p:cNvSpPr>
            <a:spLocks noGrp="1"/>
          </p:cNvSpPr>
          <p:nvPr>
            <p:ph type="sldNum" sz="quarter" idx="10"/>
          </p:nvPr>
        </p:nvSpPr>
        <p:spPr/>
        <p:txBody>
          <a:bodyPr/>
          <a:lstStyle/>
          <a:p>
            <a:fld id="{059ECAB0-08D9-4D68-A840-7FBA0B4F0D64}" type="slidenum">
              <a:rPr lang="en-NZ" smtClean="0"/>
              <a:t>15</a:t>
            </a:fld>
            <a:endParaRPr lang="en-NZ"/>
          </a:p>
        </p:txBody>
      </p:sp>
    </p:spTree>
    <p:extLst>
      <p:ext uri="{BB962C8B-B14F-4D97-AF65-F5344CB8AC3E}">
        <p14:creationId xmlns:p14="http://schemas.microsoft.com/office/powerpoint/2010/main" val="20219215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ES</a:t>
            </a:r>
            <a:r>
              <a:rPr lang="en-NZ" baseline="0" dirty="0" smtClean="0"/>
              <a:t>s for community programmes</a:t>
            </a:r>
            <a:endParaRPr lang="en-NZ" dirty="0" smtClean="0"/>
          </a:p>
          <a:p>
            <a:pPr marL="171450" indent="-171450">
              <a:buFontTx/>
              <a:buChar char="-"/>
            </a:pPr>
            <a:endParaRPr lang="en-NZ" dirty="0" smtClean="0"/>
          </a:p>
          <a:p>
            <a:r>
              <a:rPr lang="en-NZ" baseline="0" dirty="0" smtClean="0"/>
              <a:t>Correctional rehab is not cheap – it’s an intensive human services type of intervention, requiring well-skilled professionals who need to spend significant phases of time working with the participants</a:t>
            </a:r>
          </a:p>
          <a:p>
            <a:endParaRPr lang="en-NZ" baseline="0" dirty="0" smtClean="0"/>
          </a:p>
          <a:p>
            <a:r>
              <a:rPr lang="en-NZ" baseline="0" dirty="0" smtClean="0"/>
              <a:t>And it’s all very well to achieve an effect size, and for that to be found to be statistically significant, but the next question is: do the benefits out-weigh the costs of </a:t>
            </a:r>
            <a:r>
              <a:rPr lang="en-NZ" baseline="0" dirty="0" err="1" smtClean="0"/>
              <a:t>delviery</a:t>
            </a:r>
            <a:r>
              <a:rPr lang="en-NZ" baseline="0" dirty="0" smtClean="0"/>
              <a:t>?  </a:t>
            </a:r>
          </a:p>
          <a:p>
            <a:pPr marL="171450" indent="-171450">
              <a:buFontTx/>
              <a:buChar char="-"/>
            </a:pPr>
            <a:endParaRPr lang="en-NZ" dirty="0"/>
          </a:p>
        </p:txBody>
      </p:sp>
      <p:sp>
        <p:nvSpPr>
          <p:cNvPr id="4" name="Slide Number Placeholder 3"/>
          <p:cNvSpPr>
            <a:spLocks noGrp="1"/>
          </p:cNvSpPr>
          <p:nvPr>
            <p:ph type="sldNum" sz="quarter" idx="10"/>
          </p:nvPr>
        </p:nvSpPr>
        <p:spPr/>
        <p:txBody>
          <a:bodyPr/>
          <a:lstStyle/>
          <a:p>
            <a:fld id="{059ECAB0-08D9-4D68-A840-7FBA0B4F0D64}" type="slidenum">
              <a:rPr lang="en-NZ" smtClean="0"/>
              <a:t>16</a:t>
            </a:fld>
            <a:endParaRPr lang="en-NZ"/>
          </a:p>
        </p:txBody>
      </p:sp>
    </p:spTree>
    <p:extLst>
      <p:ext uri="{BB962C8B-B14F-4D97-AF65-F5344CB8AC3E}">
        <p14:creationId xmlns:p14="http://schemas.microsoft.com/office/powerpoint/2010/main" val="20219215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So the final stage: are</a:t>
            </a:r>
            <a:r>
              <a:rPr lang="en-NZ" baseline="0" dirty="0" smtClean="0"/>
              <a:t> the benefits worth the cost?</a:t>
            </a:r>
          </a:p>
          <a:p>
            <a:endParaRPr lang="en-NZ" baseline="0" dirty="0" smtClean="0"/>
          </a:p>
          <a:p>
            <a:r>
              <a:rPr lang="en-NZ" baseline="0" dirty="0" smtClean="0"/>
              <a:t>A quick overview of how we work out B/C ratios:</a:t>
            </a:r>
          </a:p>
          <a:p>
            <a:endParaRPr lang="en-NZ" baseline="0" dirty="0" smtClean="0"/>
          </a:p>
          <a:p>
            <a:r>
              <a:rPr lang="en-NZ" baseline="0" dirty="0" smtClean="0"/>
              <a:t>A B/C ratio of &gt; 1.0 indicates that benefits do indeed outweigh costs – there is a return on investment from delivering this particular programme</a:t>
            </a:r>
          </a:p>
          <a:p>
            <a:endParaRPr lang="en-NZ" dirty="0"/>
          </a:p>
        </p:txBody>
      </p:sp>
      <p:sp>
        <p:nvSpPr>
          <p:cNvPr id="4" name="Slide Number Placeholder 3"/>
          <p:cNvSpPr>
            <a:spLocks noGrp="1"/>
          </p:cNvSpPr>
          <p:nvPr>
            <p:ph type="sldNum" sz="quarter" idx="10"/>
          </p:nvPr>
        </p:nvSpPr>
        <p:spPr/>
        <p:txBody>
          <a:bodyPr/>
          <a:lstStyle/>
          <a:p>
            <a:fld id="{059ECAB0-08D9-4D68-A840-7FBA0B4F0D64}" type="slidenum">
              <a:rPr lang="en-NZ" smtClean="0"/>
              <a:t>17</a:t>
            </a:fld>
            <a:endParaRPr lang="en-NZ" dirty="0"/>
          </a:p>
        </p:txBody>
      </p:sp>
    </p:spTree>
    <p:extLst>
      <p:ext uri="{BB962C8B-B14F-4D97-AF65-F5344CB8AC3E}">
        <p14:creationId xmlns:p14="http://schemas.microsoft.com/office/powerpoint/2010/main" val="16306011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NZ" dirty="0" smtClean="0"/>
              <a:t>Some</a:t>
            </a:r>
            <a:r>
              <a:rPr lang="en-NZ" baseline="0" dirty="0" smtClean="0"/>
              <a:t> B/C ratios from other interventions  … </a:t>
            </a:r>
            <a:r>
              <a:rPr lang="en-NZ" baseline="0" dirty="0" err="1" smtClean="0"/>
              <a:t>nb</a:t>
            </a:r>
            <a:r>
              <a:rPr lang="en-NZ" baseline="0" dirty="0" smtClean="0"/>
              <a:t> prisoner employment is excellent, because costs are off-set by income.</a:t>
            </a:r>
          </a:p>
          <a:p>
            <a:pPr marL="171450" indent="-171450">
              <a:buFontTx/>
              <a:buChar char="-"/>
            </a:pPr>
            <a:endParaRPr lang="en-NZ" baseline="0" dirty="0" smtClean="0"/>
          </a:p>
          <a:p>
            <a:pPr marL="171450" indent="-171450">
              <a:buFontTx/>
              <a:buChar char="-"/>
            </a:pPr>
            <a:endParaRPr lang="en-NZ" dirty="0"/>
          </a:p>
        </p:txBody>
      </p:sp>
      <p:sp>
        <p:nvSpPr>
          <p:cNvPr id="4" name="Slide Number Placeholder 3"/>
          <p:cNvSpPr>
            <a:spLocks noGrp="1"/>
          </p:cNvSpPr>
          <p:nvPr>
            <p:ph type="sldNum" sz="quarter" idx="10"/>
          </p:nvPr>
        </p:nvSpPr>
        <p:spPr/>
        <p:txBody>
          <a:bodyPr/>
          <a:lstStyle/>
          <a:p>
            <a:fld id="{059ECAB0-08D9-4D68-A840-7FBA0B4F0D64}" type="slidenum">
              <a:rPr lang="en-NZ" smtClean="0"/>
              <a:t>18</a:t>
            </a:fld>
            <a:endParaRPr lang="en-NZ" dirty="0"/>
          </a:p>
        </p:txBody>
      </p:sp>
    </p:spTree>
    <p:extLst>
      <p:ext uri="{BB962C8B-B14F-4D97-AF65-F5344CB8AC3E}">
        <p14:creationId xmlns:p14="http://schemas.microsoft.com/office/powerpoint/2010/main" val="42946154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NZ" dirty="0" smtClean="0"/>
              <a:t>And finally, how these results are used</a:t>
            </a:r>
          </a:p>
          <a:p>
            <a:pPr marL="171450" indent="-171450">
              <a:buFontTx/>
              <a:buChar char="-"/>
            </a:pPr>
            <a:endParaRPr lang="en-NZ" dirty="0" smtClean="0"/>
          </a:p>
          <a:p>
            <a:pPr marL="171450" indent="-171450">
              <a:buFontTx/>
              <a:buChar char="-"/>
            </a:pPr>
            <a:r>
              <a:rPr lang="en-NZ" dirty="0" smtClean="0"/>
              <a:t>Decisions</a:t>
            </a:r>
            <a:r>
              <a:rPr lang="en-NZ" baseline="0" dirty="0" smtClean="0"/>
              <a:t> about rehab are not made on the basis of a single year’s results – new programmes sometimes take time to “bed in”</a:t>
            </a:r>
          </a:p>
          <a:p>
            <a:pPr marL="171450" indent="-171450">
              <a:buFontTx/>
              <a:buChar char="-"/>
            </a:pPr>
            <a:endParaRPr lang="en-NZ" baseline="0" dirty="0" smtClean="0"/>
          </a:p>
          <a:p>
            <a:pPr marL="171450" indent="-171450">
              <a:buFontTx/>
              <a:buChar char="-"/>
            </a:pPr>
            <a:r>
              <a:rPr lang="en-NZ" baseline="0" dirty="0" smtClean="0"/>
              <a:t>However, after 2-3 years of results, it becomes possible to start making informed decisions about the shape and mix of the rehab intervention suite.</a:t>
            </a:r>
            <a:endParaRPr lang="en-NZ" dirty="0"/>
          </a:p>
        </p:txBody>
      </p:sp>
      <p:sp>
        <p:nvSpPr>
          <p:cNvPr id="4" name="Slide Number Placeholder 3"/>
          <p:cNvSpPr>
            <a:spLocks noGrp="1"/>
          </p:cNvSpPr>
          <p:nvPr>
            <p:ph type="sldNum" sz="quarter" idx="10"/>
          </p:nvPr>
        </p:nvSpPr>
        <p:spPr/>
        <p:txBody>
          <a:bodyPr/>
          <a:lstStyle/>
          <a:p>
            <a:fld id="{059ECAB0-08D9-4D68-A840-7FBA0B4F0D64}" type="slidenum">
              <a:rPr lang="en-NZ" smtClean="0"/>
              <a:t>19</a:t>
            </a:fld>
            <a:endParaRPr lang="en-NZ" dirty="0"/>
          </a:p>
        </p:txBody>
      </p:sp>
    </p:spTree>
    <p:extLst>
      <p:ext uri="{BB962C8B-B14F-4D97-AF65-F5344CB8AC3E}">
        <p14:creationId xmlns:p14="http://schemas.microsoft.com/office/powerpoint/2010/main" val="42946154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So</a:t>
            </a:r>
            <a:r>
              <a:rPr lang="en-NZ" baseline="0" dirty="0" smtClean="0"/>
              <a:t> – reducing reoffending is a core purpose.  </a:t>
            </a:r>
          </a:p>
          <a:p>
            <a:endParaRPr lang="en-NZ" baseline="0" dirty="0" smtClean="0"/>
          </a:p>
          <a:p>
            <a:r>
              <a:rPr lang="en-NZ" baseline="0" dirty="0" smtClean="0"/>
              <a:t>Currently, around a quarter of released prisoners, or about 2000 individuals, are re-imprisoned for a new offence within 12 months of release; similarly, around one quarter of offenders on community sentences (about 15,000 people) get reconvicted for a new offence and commence a new community sentence or prison sentence within 12 months of starting the past one</a:t>
            </a:r>
          </a:p>
          <a:p>
            <a:endParaRPr lang="en-NZ" baseline="0" dirty="0" smtClean="0"/>
          </a:p>
          <a:p>
            <a:r>
              <a:rPr lang="en-NZ" baseline="0" dirty="0" err="1" smtClean="0"/>
              <a:t>Dept</a:t>
            </a:r>
            <a:r>
              <a:rPr lang="en-NZ" baseline="0" dirty="0" smtClean="0"/>
              <a:t> is one of several government </a:t>
            </a:r>
            <a:r>
              <a:rPr lang="en-NZ" baseline="0" dirty="0" err="1" smtClean="0"/>
              <a:t>depts</a:t>
            </a:r>
            <a:r>
              <a:rPr lang="en-NZ" baseline="0" dirty="0" smtClean="0"/>
              <a:t> with a Better Public Services target: ours is to reduce reoffending by 25% by 2017.  </a:t>
            </a:r>
          </a:p>
          <a:p>
            <a:endParaRPr lang="en-NZ" baseline="0" dirty="0" smtClean="0"/>
          </a:p>
          <a:p>
            <a:r>
              <a:rPr lang="en-NZ" baseline="0" dirty="0" smtClean="0"/>
              <a:t>Initially progress on this was measured via rates of reoffending – that is another story, but here are the </a:t>
            </a:r>
            <a:r>
              <a:rPr lang="en-NZ" b="1" baseline="0" dirty="0" smtClean="0"/>
              <a:t>counts</a:t>
            </a:r>
            <a:r>
              <a:rPr lang="en-NZ" baseline="0" dirty="0" smtClean="0"/>
              <a:t> of offenders who have been reconvicted or </a:t>
            </a:r>
            <a:r>
              <a:rPr lang="en-NZ" baseline="0" dirty="0" err="1" smtClean="0"/>
              <a:t>reimprisoned</a:t>
            </a:r>
            <a:r>
              <a:rPr lang="en-NZ" baseline="0" dirty="0" smtClean="0"/>
              <a:t> for each of the last five years</a:t>
            </a:r>
          </a:p>
          <a:p>
            <a:endParaRPr lang="en-NZ" baseline="0" dirty="0" smtClean="0"/>
          </a:p>
          <a:p>
            <a:endParaRPr lang="en-NZ" baseline="0" dirty="0" smtClean="0"/>
          </a:p>
          <a:p>
            <a:endParaRPr lang="en-NZ" baseline="0" dirty="0" smtClean="0"/>
          </a:p>
          <a:p>
            <a:r>
              <a:rPr lang="en-NZ" baseline="0" dirty="0" smtClean="0"/>
              <a:t> </a:t>
            </a:r>
            <a:endParaRPr lang="en-NZ" dirty="0"/>
          </a:p>
        </p:txBody>
      </p:sp>
      <p:sp>
        <p:nvSpPr>
          <p:cNvPr id="4" name="Slide Number Placeholder 3"/>
          <p:cNvSpPr>
            <a:spLocks noGrp="1"/>
          </p:cNvSpPr>
          <p:nvPr>
            <p:ph type="sldNum" sz="quarter" idx="10"/>
          </p:nvPr>
        </p:nvSpPr>
        <p:spPr/>
        <p:txBody>
          <a:bodyPr/>
          <a:lstStyle/>
          <a:p>
            <a:fld id="{059ECAB0-08D9-4D68-A840-7FBA0B4F0D64}" type="slidenum">
              <a:rPr lang="en-NZ" smtClean="0"/>
              <a:t>2</a:t>
            </a:fld>
            <a:endParaRPr lang="en-NZ" dirty="0"/>
          </a:p>
        </p:txBody>
      </p:sp>
    </p:spTree>
    <p:extLst>
      <p:ext uri="{BB962C8B-B14F-4D97-AF65-F5344CB8AC3E}">
        <p14:creationId xmlns:p14="http://schemas.microsoft.com/office/powerpoint/2010/main" val="11948148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059ECAB0-08D9-4D68-A840-7FBA0B4F0D64}" type="slidenum">
              <a:rPr lang="en-NZ" smtClean="0"/>
              <a:t>20</a:t>
            </a:fld>
            <a:endParaRPr lang="en-NZ" dirty="0"/>
          </a:p>
        </p:txBody>
      </p:sp>
    </p:spTree>
    <p:extLst>
      <p:ext uri="{BB962C8B-B14F-4D97-AF65-F5344CB8AC3E}">
        <p14:creationId xmlns:p14="http://schemas.microsoft.com/office/powerpoint/2010/main" val="1638554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So: a quick over view of the investment equation – its five</a:t>
            </a:r>
            <a:r>
              <a:rPr lang="en-NZ" baseline="0" dirty="0" smtClean="0"/>
              <a:t> core components.</a:t>
            </a:r>
            <a:r>
              <a:rPr lang="en-NZ" dirty="0" smtClean="0"/>
              <a:t> </a:t>
            </a:r>
          </a:p>
          <a:p>
            <a:endParaRPr lang="en-NZ" dirty="0" smtClean="0"/>
          </a:p>
          <a:p>
            <a:r>
              <a:rPr lang="en-NZ" dirty="0" smtClean="0"/>
              <a:t>Firstly, </a:t>
            </a:r>
            <a:r>
              <a:rPr lang="en-NZ" dirty="0" err="1" smtClean="0"/>
              <a:t>Dept</a:t>
            </a:r>
            <a:r>
              <a:rPr lang="en-NZ" dirty="0" smtClean="0"/>
              <a:t> has to manage over 80,000 individuals every year, mostly in the community, but around 22,000 different people are in prison for one or more days in the course of a year.  Even though there is a budget of $150m each year, we can’t throw rehabilitation resource  at every single person, so we need to decide who to prioritise: this is the “who” element in the equation.</a:t>
            </a:r>
          </a:p>
          <a:p>
            <a:endParaRPr lang="en-NZ" dirty="0" smtClean="0"/>
          </a:p>
          <a:p>
            <a:r>
              <a:rPr lang="en-NZ" dirty="0" smtClean="0"/>
              <a:t>Once</a:t>
            </a:r>
            <a:r>
              <a:rPr lang="en-NZ" baseline="0" dirty="0" smtClean="0"/>
              <a:t> we have decided who should be prioritised, we then</a:t>
            </a:r>
            <a:r>
              <a:rPr lang="en-NZ" dirty="0" smtClean="0"/>
              <a:t> need to decide what aspects of their presentation – which problems, propensities, needs, circumstances or situations</a:t>
            </a:r>
            <a:r>
              <a:rPr lang="en-NZ" baseline="0" dirty="0" smtClean="0"/>
              <a:t> – we should try direct our interventions towards remedying</a:t>
            </a:r>
          </a:p>
          <a:p>
            <a:endParaRPr lang="en-NZ" baseline="0" dirty="0" smtClean="0"/>
          </a:p>
          <a:p>
            <a:r>
              <a:rPr lang="en-NZ" baseline="0" dirty="0" smtClean="0"/>
              <a:t>Third, we need to design and deliver services that actually have the ability to make a difference – that have good “intervention logic”, and can be effective</a:t>
            </a:r>
          </a:p>
          <a:p>
            <a:endParaRPr lang="en-NZ" baseline="0" dirty="0" smtClean="0"/>
          </a:p>
          <a:p>
            <a:r>
              <a:rPr lang="en-NZ" baseline="0" dirty="0" smtClean="0"/>
              <a:t>Fourth, we need to evaluate continuously the effectiveness of each service or intervention – to be sure that they are working</a:t>
            </a:r>
          </a:p>
          <a:p>
            <a:endParaRPr lang="en-NZ" baseline="0" dirty="0" smtClean="0"/>
          </a:p>
          <a:p>
            <a:r>
              <a:rPr lang="en-NZ" baseline="0" dirty="0" smtClean="0"/>
              <a:t>Finally we need to work out whether the results achieved are worth the expense and effort to achieve them.</a:t>
            </a:r>
          </a:p>
          <a:p>
            <a:endParaRPr lang="en-NZ" baseline="0" dirty="0" smtClean="0"/>
          </a:p>
          <a:p>
            <a:r>
              <a:rPr lang="en-NZ" baseline="0" dirty="0" smtClean="0"/>
              <a:t>These are the five elements that I will walk through over the next 25 minutes.  A key point here is that an “investment” analysis for any agency probably needs to define and clarify these same five domains. </a:t>
            </a:r>
            <a:endParaRPr lang="en-NZ" dirty="0" smtClean="0"/>
          </a:p>
          <a:p>
            <a:endParaRPr lang="en-NZ" dirty="0"/>
          </a:p>
        </p:txBody>
      </p:sp>
      <p:sp>
        <p:nvSpPr>
          <p:cNvPr id="4" name="Slide Number Placeholder 3"/>
          <p:cNvSpPr>
            <a:spLocks noGrp="1"/>
          </p:cNvSpPr>
          <p:nvPr>
            <p:ph type="sldNum" sz="quarter" idx="10"/>
          </p:nvPr>
        </p:nvSpPr>
        <p:spPr/>
        <p:txBody>
          <a:bodyPr/>
          <a:lstStyle/>
          <a:p>
            <a:fld id="{059ECAB0-08D9-4D68-A840-7FBA0B4F0D64}" type="slidenum">
              <a:rPr lang="en-NZ" smtClean="0"/>
              <a:t>3</a:t>
            </a:fld>
            <a:endParaRPr lang="en-NZ" dirty="0"/>
          </a:p>
        </p:txBody>
      </p:sp>
    </p:spTree>
    <p:extLst>
      <p:ext uri="{BB962C8B-B14F-4D97-AF65-F5344CB8AC3E}">
        <p14:creationId xmlns:p14="http://schemas.microsoft.com/office/powerpoint/2010/main" val="31261745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First – who to target?  On any given day there are 8700 people in prison, and there are 35,000 serving a community sentence or order.</a:t>
            </a:r>
          </a:p>
          <a:p>
            <a:endParaRPr lang="en-NZ" dirty="0" smtClean="0"/>
          </a:p>
          <a:p>
            <a:r>
              <a:rPr lang="en-NZ" dirty="0" smtClean="0"/>
              <a:t>You may be</a:t>
            </a:r>
            <a:r>
              <a:rPr lang="en-NZ" baseline="0" dirty="0" smtClean="0"/>
              <a:t> interested also to know that these 45,000 individual constitute around 10% of all people who have accumulated a criminal record in NZ.</a:t>
            </a:r>
            <a:endParaRPr lang="en-NZ" dirty="0"/>
          </a:p>
        </p:txBody>
      </p:sp>
      <p:sp>
        <p:nvSpPr>
          <p:cNvPr id="4" name="Slide Number Placeholder 3"/>
          <p:cNvSpPr>
            <a:spLocks noGrp="1"/>
          </p:cNvSpPr>
          <p:nvPr>
            <p:ph type="sldNum" sz="quarter" idx="10"/>
          </p:nvPr>
        </p:nvSpPr>
        <p:spPr/>
        <p:txBody>
          <a:bodyPr/>
          <a:lstStyle/>
          <a:p>
            <a:fld id="{059ECAB0-08D9-4D68-A840-7FBA0B4F0D64}" type="slidenum">
              <a:rPr lang="en-NZ" smtClean="0"/>
              <a:t>4</a:t>
            </a:fld>
            <a:endParaRPr lang="en-NZ" dirty="0"/>
          </a:p>
        </p:txBody>
      </p:sp>
    </p:spTree>
    <p:extLst>
      <p:ext uri="{BB962C8B-B14F-4D97-AF65-F5344CB8AC3E}">
        <p14:creationId xmlns:p14="http://schemas.microsoft.com/office/powerpoint/2010/main" val="3637587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To put it simply, risk of reoffending is the primary basis for deciding</a:t>
            </a:r>
            <a:r>
              <a:rPr lang="en-NZ" baseline="0" dirty="0" smtClean="0"/>
              <a:t> who to prioritise.  In the main, rehabilitative services are directed mainly at those who have a medium- to high-risk of reoffending.</a:t>
            </a:r>
          </a:p>
          <a:p>
            <a:endParaRPr lang="en-NZ" baseline="0" dirty="0" smtClean="0"/>
          </a:p>
          <a:p>
            <a:r>
              <a:rPr lang="en-NZ" baseline="0" dirty="0" smtClean="0"/>
              <a:t>In this regard the Department is fortunate to possess an actuarial risk assessment methodology that accurately gauges probability of reoffending.</a:t>
            </a:r>
          </a:p>
          <a:p>
            <a:endParaRPr lang="en-NZ" baseline="0" dirty="0" smtClean="0"/>
          </a:p>
          <a:p>
            <a:r>
              <a:rPr lang="en-NZ" baseline="0" dirty="0" smtClean="0"/>
              <a:t>It is “actuarial” in the sense of being built off the back of tens of thousands of criminal histories, which inform a complicated algorithm</a:t>
            </a:r>
          </a:p>
          <a:p>
            <a:endParaRPr lang="en-NZ" baseline="0" dirty="0" smtClean="0"/>
          </a:p>
          <a:p>
            <a:r>
              <a:rPr lang="en-NZ" baseline="0" dirty="0" smtClean="0"/>
              <a:t>When someone’s  current criminal history is fed into it, it looks for key details in the history and then applies a logic that is based on hundreds if not thousands of individuals with very similar histories at that time in their lives</a:t>
            </a:r>
          </a:p>
          <a:p>
            <a:endParaRPr lang="en-NZ" baseline="0" dirty="0" smtClean="0"/>
          </a:p>
          <a:p>
            <a:r>
              <a:rPr lang="en-NZ" baseline="0" dirty="0" smtClean="0"/>
              <a:t>The algorithm gives a probability – between 0.0 and .999 – that the person will be imprisoned within the next five years.</a:t>
            </a:r>
          </a:p>
          <a:p>
            <a:endParaRPr lang="en-NZ" baseline="0" dirty="0" smtClean="0"/>
          </a:p>
          <a:p>
            <a:r>
              <a:rPr lang="en-NZ" baseline="0" dirty="0" err="1" smtClean="0"/>
              <a:t>RoCRoI</a:t>
            </a:r>
            <a:r>
              <a:rPr lang="en-NZ" baseline="0" dirty="0" smtClean="0"/>
              <a:t> has proven to have high validity – i.e., there is excellent correlation between predicted vs actual rates of </a:t>
            </a:r>
            <a:r>
              <a:rPr lang="en-NZ" baseline="0" dirty="0" err="1" smtClean="0"/>
              <a:t>reimprisonment</a:t>
            </a:r>
            <a:r>
              <a:rPr lang="en-NZ" baseline="0" dirty="0" smtClean="0"/>
              <a:t> – at a group level.</a:t>
            </a:r>
          </a:p>
          <a:p>
            <a:endParaRPr lang="en-NZ" baseline="0" dirty="0" smtClean="0"/>
          </a:p>
          <a:p>
            <a:r>
              <a:rPr lang="en-NZ" baseline="0" dirty="0" smtClean="0"/>
              <a:t>This graphic gives the breakdown of prisoner and community offender populations by risk bands – low, medium, high.</a:t>
            </a:r>
          </a:p>
          <a:p>
            <a:endParaRPr lang="en-NZ"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NZ" dirty="0" smtClean="0"/>
              <a:t>Overall, it makes very good sense to target those with a medium or high risk of reoffending.  </a:t>
            </a:r>
          </a:p>
          <a:p>
            <a:pPr marL="0" marR="0" indent="0" algn="l" defTabSz="914400" rtl="0" eaLnBrk="1" fontAlgn="auto" latinLnBrk="0" hangingPunct="1">
              <a:lnSpc>
                <a:spcPct val="100000"/>
              </a:lnSpc>
              <a:spcBef>
                <a:spcPts val="0"/>
              </a:spcBef>
              <a:spcAft>
                <a:spcPts val="0"/>
              </a:spcAft>
              <a:buClrTx/>
              <a:buSzTx/>
              <a:buFontTx/>
              <a:buNone/>
              <a:tabLst/>
              <a:defRPr/>
            </a:pPr>
            <a:endParaRPr lang="en-NZ"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NZ" dirty="0" smtClean="0"/>
              <a:t>A great many people enter the criminal justice system each year who have a low probability of ever returning – or, if they do ,it is for something minor.  There is little</a:t>
            </a:r>
            <a:r>
              <a:rPr lang="en-NZ" baseline="0" dirty="0" smtClean="0"/>
              <a:t> </a:t>
            </a:r>
            <a:r>
              <a:rPr lang="en-NZ" dirty="0" smtClean="0"/>
              <a:t>value in expending resources on these individuals  </a:t>
            </a:r>
          </a:p>
          <a:p>
            <a:pPr marL="0" marR="0" indent="0" algn="l" defTabSz="914400" rtl="0" eaLnBrk="1" fontAlgn="auto" latinLnBrk="0" hangingPunct="1">
              <a:lnSpc>
                <a:spcPct val="100000"/>
              </a:lnSpc>
              <a:spcBef>
                <a:spcPts val="0"/>
              </a:spcBef>
              <a:spcAft>
                <a:spcPts val="0"/>
              </a:spcAft>
              <a:buClrTx/>
              <a:buSzTx/>
              <a:buFontTx/>
              <a:buNone/>
              <a:tabLst/>
              <a:defRPr/>
            </a:pPr>
            <a:endParaRPr lang="en-NZ" dirty="0" smtClean="0"/>
          </a:p>
          <a:p>
            <a:endParaRPr lang="en-NZ" dirty="0" smtClean="0"/>
          </a:p>
        </p:txBody>
      </p:sp>
      <p:sp>
        <p:nvSpPr>
          <p:cNvPr id="4" name="Slide Number Placeholder 3"/>
          <p:cNvSpPr>
            <a:spLocks noGrp="1"/>
          </p:cNvSpPr>
          <p:nvPr>
            <p:ph type="sldNum" sz="quarter" idx="10"/>
          </p:nvPr>
        </p:nvSpPr>
        <p:spPr/>
        <p:txBody>
          <a:bodyPr/>
          <a:lstStyle/>
          <a:p>
            <a:fld id="{059ECAB0-08D9-4D68-A840-7FBA0B4F0D64}" type="slidenum">
              <a:rPr lang="en-NZ" smtClean="0"/>
              <a:t>5</a:t>
            </a:fld>
            <a:endParaRPr lang="en-NZ" dirty="0"/>
          </a:p>
        </p:txBody>
      </p:sp>
    </p:spTree>
    <p:extLst>
      <p:ext uri="{BB962C8B-B14F-4D97-AF65-F5344CB8AC3E}">
        <p14:creationId xmlns:p14="http://schemas.microsoft.com/office/powerpoint/2010/main" val="3637587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It is critical</a:t>
            </a:r>
            <a:r>
              <a:rPr lang="en-NZ" baseline="0" dirty="0" smtClean="0"/>
              <a:t> to understand the wide variability in reoffending risk across offenders when evaluating the effectiveness of correctional rehab</a:t>
            </a:r>
          </a:p>
          <a:p>
            <a:endParaRPr lang="en-NZ" baseline="0" dirty="0" smtClean="0"/>
          </a:p>
          <a:p>
            <a:r>
              <a:rPr lang="en-NZ" baseline="0" dirty="0" smtClean="0"/>
              <a:t>The following 3 slides are an attempt to reveal this variability.</a:t>
            </a:r>
          </a:p>
          <a:p>
            <a:endParaRPr lang="en-NZ" baseline="0" dirty="0" smtClean="0"/>
          </a:p>
          <a:p>
            <a:r>
              <a:rPr lang="en-NZ" baseline="0" dirty="0" smtClean="0"/>
              <a:t>What you see across the middle of this slide is a line representing the lifetime to date of a 26-year old offender.</a:t>
            </a:r>
          </a:p>
          <a:p>
            <a:endParaRPr lang="en-NZ" baseline="0" dirty="0" smtClean="0"/>
          </a:p>
          <a:p>
            <a:r>
              <a:rPr lang="en-NZ" baseline="0" dirty="0" smtClean="0"/>
              <a:t>The coloured bars represent offences, and sentences, colour-coded by offence type, and with length indicating sentence duration</a:t>
            </a:r>
          </a:p>
          <a:p>
            <a:endParaRPr lang="en-NZ" baseline="0" dirty="0" smtClean="0"/>
          </a:p>
          <a:p>
            <a:r>
              <a:rPr lang="en-NZ" baseline="0" dirty="0" smtClean="0"/>
              <a:t>To zero in on this phase of this individual’s life … </a:t>
            </a:r>
            <a:endParaRPr lang="en-NZ" dirty="0"/>
          </a:p>
        </p:txBody>
      </p:sp>
      <p:sp>
        <p:nvSpPr>
          <p:cNvPr id="4" name="Slide Number Placeholder 3"/>
          <p:cNvSpPr>
            <a:spLocks noGrp="1"/>
          </p:cNvSpPr>
          <p:nvPr>
            <p:ph type="sldNum" sz="quarter" idx="10"/>
          </p:nvPr>
        </p:nvSpPr>
        <p:spPr/>
        <p:txBody>
          <a:bodyPr/>
          <a:lstStyle/>
          <a:p>
            <a:fld id="{059ECAB0-08D9-4D68-A840-7FBA0B4F0D64}" type="slidenum">
              <a:rPr lang="en-NZ" smtClean="0"/>
              <a:t>6</a:t>
            </a:fld>
            <a:endParaRPr lang="en-NZ" dirty="0"/>
          </a:p>
        </p:txBody>
      </p:sp>
    </p:spTree>
    <p:extLst>
      <p:ext uri="{BB962C8B-B14F-4D97-AF65-F5344CB8AC3E}">
        <p14:creationId xmlns:p14="http://schemas.microsoft.com/office/powerpoint/2010/main" val="14977002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So</a:t>
            </a:r>
            <a:r>
              <a:rPr lang="en-NZ" baseline="0" dirty="0" smtClean="0"/>
              <a:t> this is just the “offending phase” of the person represented in the last slide …</a:t>
            </a:r>
          </a:p>
          <a:p>
            <a:endParaRPr lang="en-NZ" baseline="0" dirty="0" smtClean="0"/>
          </a:p>
          <a:p>
            <a:r>
              <a:rPr lang="en-NZ" baseline="0" dirty="0" smtClean="0"/>
              <a:t>… and as click through you can see how the timelines are constructed …</a:t>
            </a:r>
          </a:p>
          <a:p>
            <a:endParaRPr lang="en-NZ" baseline="0" dirty="0" smtClean="0"/>
          </a:p>
          <a:p>
            <a:r>
              <a:rPr lang="en-NZ" baseline="0" dirty="0" smtClean="0"/>
              <a:t>The following slide is a collection of timelines relating to actual offenders, and it underlines the extreme variability in riskiness of offenders</a:t>
            </a:r>
            <a:endParaRPr lang="en-NZ" dirty="0"/>
          </a:p>
        </p:txBody>
      </p:sp>
      <p:sp>
        <p:nvSpPr>
          <p:cNvPr id="4" name="Slide Number Placeholder 3"/>
          <p:cNvSpPr>
            <a:spLocks noGrp="1"/>
          </p:cNvSpPr>
          <p:nvPr>
            <p:ph type="sldNum" sz="quarter" idx="10"/>
          </p:nvPr>
        </p:nvSpPr>
        <p:spPr/>
        <p:txBody>
          <a:bodyPr/>
          <a:lstStyle/>
          <a:p>
            <a:fld id="{059ECAB0-08D9-4D68-A840-7FBA0B4F0D64}" type="slidenum">
              <a:rPr lang="en-NZ" smtClean="0"/>
              <a:t>7</a:t>
            </a:fld>
            <a:endParaRPr lang="en-NZ" dirty="0"/>
          </a:p>
        </p:txBody>
      </p:sp>
    </p:spTree>
    <p:extLst>
      <p:ext uri="{BB962C8B-B14F-4D97-AF65-F5344CB8AC3E}">
        <p14:creationId xmlns:p14="http://schemas.microsoft.com/office/powerpoint/2010/main" val="14977002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These are some timelines of actual offenders.</a:t>
            </a:r>
          </a:p>
          <a:p>
            <a:endParaRPr lang="en-NZ" dirty="0" smtClean="0"/>
          </a:p>
          <a:p>
            <a:r>
              <a:rPr lang="en-NZ" dirty="0" smtClean="0"/>
              <a:t>I have compiled timelines of  some highly recidivist burglars (blue =</a:t>
            </a:r>
            <a:r>
              <a:rPr lang="en-NZ" baseline="0" dirty="0" smtClean="0"/>
              <a:t> burglary) to give you an indication of just how prolific can be the reoffending of some individuals – these individuals would have very high risk scores</a:t>
            </a:r>
          </a:p>
          <a:p>
            <a:endParaRPr lang="en-NZ" baseline="0" dirty="0" smtClean="0"/>
          </a:p>
          <a:p>
            <a:r>
              <a:rPr lang="en-NZ" baseline="0" dirty="0" smtClean="0"/>
              <a:t>On the other hand, there are many offenders who either do not reoffend at all or, if they do so, it is for relatively low-seriousness offences, such as disqualified driving.  </a:t>
            </a:r>
          </a:p>
          <a:p>
            <a:endParaRPr lang="en-NZ" baseline="0" dirty="0" smtClean="0"/>
          </a:p>
          <a:p>
            <a:r>
              <a:rPr lang="en-NZ" baseline="0" dirty="0" smtClean="0"/>
              <a:t>Most of the timelines here feature a few community sentences and perhaps a single prison term.</a:t>
            </a:r>
          </a:p>
          <a:p>
            <a:endParaRPr lang="en-NZ" baseline="0" dirty="0" smtClean="0"/>
          </a:p>
          <a:p>
            <a:r>
              <a:rPr lang="en-NZ" baseline="0" dirty="0" smtClean="0"/>
              <a:t>So risk assessment is essential in determining who should be the priority for </a:t>
            </a:r>
          </a:p>
          <a:p>
            <a:endParaRPr lang="en-NZ" dirty="0"/>
          </a:p>
        </p:txBody>
      </p:sp>
      <p:sp>
        <p:nvSpPr>
          <p:cNvPr id="4" name="Slide Number Placeholder 3"/>
          <p:cNvSpPr>
            <a:spLocks noGrp="1"/>
          </p:cNvSpPr>
          <p:nvPr>
            <p:ph type="sldNum" sz="quarter" idx="10"/>
          </p:nvPr>
        </p:nvSpPr>
        <p:spPr/>
        <p:txBody>
          <a:bodyPr/>
          <a:lstStyle/>
          <a:p>
            <a:fld id="{059ECAB0-08D9-4D68-A840-7FBA0B4F0D64}" type="slidenum">
              <a:rPr lang="en-NZ" smtClean="0"/>
              <a:t>8</a:t>
            </a:fld>
            <a:endParaRPr lang="en-NZ" dirty="0"/>
          </a:p>
        </p:txBody>
      </p:sp>
    </p:spTree>
    <p:extLst>
      <p:ext uri="{BB962C8B-B14F-4D97-AF65-F5344CB8AC3E}">
        <p14:creationId xmlns:p14="http://schemas.microsoft.com/office/powerpoint/2010/main" val="14977002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NZ" dirty="0" smtClean="0"/>
              <a:t>Next we turn to the “what should we be targeting?” element.</a:t>
            </a:r>
          </a:p>
          <a:p>
            <a:pPr marL="171450" indent="-171450">
              <a:buFontTx/>
              <a:buChar char="-"/>
            </a:pPr>
            <a:endParaRPr lang="en-NZ" dirty="0" smtClean="0"/>
          </a:p>
          <a:p>
            <a:pPr marL="171450" indent="-171450">
              <a:buFontTx/>
              <a:buChar char="-"/>
            </a:pPr>
            <a:r>
              <a:rPr lang="en-NZ" dirty="0" smtClean="0"/>
              <a:t>This is a quick overview of the kinds of things that research has shown to be useful targets for rehabilitation</a:t>
            </a:r>
          </a:p>
          <a:p>
            <a:pPr marL="0" indent="0">
              <a:buFontTx/>
              <a:buNone/>
            </a:pPr>
            <a:endParaRPr lang="en-NZ" dirty="0" smtClean="0"/>
          </a:p>
          <a:p>
            <a:pPr marL="171450" indent="-171450">
              <a:buFontTx/>
              <a:buChar char="-"/>
            </a:pPr>
            <a:r>
              <a:rPr lang="en-NZ" dirty="0" smtClean="0"/>
              <a:t>Also shown are the percentage proportion of offenders in the medium and high-risk bands who present with these issues</a:t>
            </a:r>
          </a:p>
          <a:p>
            <a:pPr marL="171450" indent="-171450">
              <a:buFontTx/>
              <a:buChar char="-"/>
            </a:pPr>
            <a:endParaRPr lang="en-NZ" dirty="0" smtClean="0"/>
          </a:p>
          <a:p>
            <a:pPr marL="171450" indent="-171450">
              <a:buFontTx/>
              <a:buChar char="-"/>
            </a:pPr>
            <a:endParaRPr lang="en-NZ" dirty="0" smtClean="0"/>
          </a:p>
          <a:p>
            <a:pPr marL="171450" indent="-171450">
              <a:buFontTx/>
              <a:buChar char="-"/>
            </a:pPr>
            <a:endParaRPr lang="en-NZ" dirty="0" smtClean="0"/>
          </a:p>
          <a:p>
            <a:pPr marL="0" indent="0">
              <a:buFontTx/>
              <a:buNone/>
            </a:pPr>
            <a:endParaRPr lang="en-NZ" dirty="0"/>
          </a:p>
        </p:txBody>
      </p:sp>
      <p:sp>
        <p:nvSpPr>
          <p:cNvPr id="4" name="Slide Number Placeholder 3"/>
          <p:cNvSpPr>
            <a:spLocks noGrp="1"/>
          </p:cNvSpPr>
          <p:nvPr>
            <p:ph type="sldNum" sz="quarter" idx="10"/>
          </p:nvPr>
        </p:nvSpPr>
        <p:spPr/>
        <p:txBody>
          <a:bodyPr/>
          <a:lstStyle/>
          <a:p>
            <a:fld id="{059ECAB0-08D9-4D68-A840-7FBA0B4F0D64}" type="slidenum">
              <a:rPr lang="en-NZ" smtClean="0"/>
              <a:t>9</a:t>
            </a:fld>
            <a:endParaRPr lang="en-NZ" dirty="0"/>
          </a:p>
        </p:txBody>
      </p:sp>
    </p:spTree>
    <p:extLst>
      <p:ext uri="{BB962C8B-B14F-4D97-AF65-F5344CB8AC3E}">
        <p14:creationId xmlns:p14="http://schemas.microsoft.com/office/powerpoint/2010/main" val="4294615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6" name="Rectangle 5"/>
          <p:cNvSpPr/>
          <p:nvPr userDrawn="1"/>
        </p:nvSpPr>
        <p:spPr>
          <a:xfrm>
            <a:off x="3397248" y="152399"/>
            <a:ext cx="5643737" cy="6554723"/>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NZ" dirty="0"/>
          </a:p>
        </p:txBody>
      </p:sp>
      <p:sp>
        <p:nvSpPr>
          <p:cNvPr id="7" name="Rectangle 6"/>
          <p:cNvSpPr/>
          <p:nvPr userDrawn="1"/>
        </p:nvSpPr>
        <p:spPr>
          <a:xfrm>
            <a:off x="152399" y="152400"/>
            <a:ext cx="3051448" cy="6554723"/>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NZ" dirty="0"/>
          </a:p>
        </p:txBody>
      </p:sp>
      <p:sp>
        <p:nvSpPr>
          <p:cNvPr id="8" name="Subtitle 2"/>
          <p:cNvSpPr>
            <a:spLocks noGrp="1"/>
          </p:cNvSpPr>
          <p:nvPr>
            <p:ph type="subTitle" idx="1"/>
          </p:nvPr>
        </p:nvSpPr>
        <p:spPr>
          <a:xfrm>
            <a:off x="261218" y="1995810"/>
            <a:ext cx="2736304" cy="1828800"/>
          </a:xfrm>
        </p:spPr>
        <p:txBody>
          <a:bodyPr anchor="ctr">
            <a:normAutofit/>
          </a:bodyPr>
          <a:lstStyle>
            <a:lvl1pPr marL="0" indent="0" algn="l">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Title 12"/>
          <p:cNvSpPr>
            <a:spLocks noGrp="1"/>
          </p:cNvSpPr>
          <p:nvPr>
            <p:ph type="title"/>
          </p:nvPr>
        </p:nvSpPr>
        <p:spPr>
          <a:xfrm>
            <a:off x="3841750" y="1995810"/>
            <a:ext cx="5122912" cy="1828800"/>
          </a:xfrm>
        </p:spPr>
        <p:txBody>
          <a:bodyPr/>
          <a:lstStyle>
            <a:lvl1pPr algn="r">
              <a:defRPr sz="4200" spc="150" baseline="0"/>
            </a:lvl1pPr>
          </a:lstStyle>
          <a:p>
            <a:r>
              <a:rPr lang="en-US" dirty="0" smtClean="0"/>
              <a:t>Click to edit Master title style</a:t>
            </a:r>
            <a:endParaRPr lang="en-US" dirty="0"/>
          </a:p>
        </p:txBody>
      </p:sp>
    </p:spTree>
  </p:cSld>
  <p:clrMapOvr>
    <a:masterClrMapping/>
  </p:clrMapOvr>
  <p:timing>
    <p:tnLst>
      <p:par>
        <p:cTn id="1" dur="indefinite" restart="never" nodeType="tmRoot"/>
      </p:par>
    </p:tnLst>
  </p:timing>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5">
    <p:spTree>
      <p:nvGrpSpPr>
        <p:cNvPr id="1" name=""/>
        <p:cNvGrpSpPr/>
        <p:nvPr/>
      </p:nvGrpSpPr>
      <p:grpSpPr>
        <a:xfrm>
          <a:off x="0" y="0"/>
          <a:ext cx="0" cy="0"/>
          <a:chOff x="0" y="0"/>
          <a:chExt cx="0" cy="0"/>
        </a:xfrm>
      </p:grpSpPr>
      <p:sp>
        <p:nvSpPr>
          <p:cNvPr id="4" name="Rounded Rectangle 3"/>
          <p:cNvSpPr/>
          <p:nvPr userDrawn="1"/>
        </p:nvSpPr>
        <p:spPr>
          <a:xfrm>
            <a:off x="7272208" y="80628"/>
            <a:ext cx="1800000" cy="43204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NZ" sz="1400" dirty="0" smtClean="0">
                <a:solidFill>
                  <a:schemeClr val="accent2">
                    <a:lumMod val="50000"/>
                  </a:schemeClr>
                </a:solidFill>
              </a:rPr>
              <a:t>Value?</a:t>
            </a:r>
            <a:endParaRPr lang="en-NZ" sz="1400" dirty="0">
              <a:solidFill>
                <a:schemeClr val="accent2">
                  <a:lumMod val="50000"/>
                </a:schemeClr>
              </a:solidFill>
            </a:endParaRPr>
          </a:p>
        </p:txBody>
      </p:sp>
      <p:grpSp>
        <p:nvGrpSpPr>
          <p:cNvPr id="11" name="Group 10"/>
          <p:cNvGrpSpPr/>
          <p:nvPr userDrawn="1"/>
        </p:nvGrpSpPr>
        <p:grpSpPr>
          <a:xfrm>
            <a:off x="7282021" y="438287"/>
            <a:ext cx="1780363" cy="136"/>
            <a:chOff x="81813" y="438287"/>
            <a:chExt cx="1780363" cy="136"/>
          </a:xfrm>
        </p:grpSpPr>
        <p:cxnSp>
          <p:nvCxnSpPr>
            <p:cNvPr id="7" name="Straight Connector 6"/>
            <p:cNvCxnSpPr/>
            <p:nvPr userDrawn="1"/>
          </p:nvCxnSpPr>
          <p:spPr>
            <a:xfrm>
              <a:off x="98480" y="438423"/>
              <a:ext cx="1763696"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81813" y="438287"/>
              <a:ext cx="1606494"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12" name="Rectangle 11"/>
          <p:cNvSpPr/>
          <p:nvPr userDrawn="1"/>
        </p:nvSpPr>
        <p:spPr>
          <a:xfrm>
            <a:off x="72000" y="440668"/>
            <a:ext cx="9000000" cy="109441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NZ" dirty="0"/>
          </a:p>
        </p:txBody>
      </p:sp>
      <p:cxnSp>
        <p:nvCxnSpPr>
          <p:cNvPr id="13" name="Straight Connector 12"/>
          <p:cNvCxnSpPr/>
          <p:nvPr userDrawn="1"/>
        </p:nvCxnSpPr>
        <p:spPr>
          <a:xfrm>
            <a:off x="7282021" y="443322"/>
            <a:ext cx="1780363"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837174"/>
      </p:ext>
    </p:extLst>
  </p:cSld>
  <p:clrMapOvr>
    <a:masterClrMapping/>
  </p:clrMapOvr>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299" y="1668270"/>
            <a:ext cx="8915401" cy="507542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6"/>
          <p:cNvSpPr>
            <a:spLocks noGrp="1"/>
          </p:cNvSpPr>
          <p:nvPr>
            <p:ph type="title"/>
          </p:nvPr>
        </p:nvSpPr>
        <p:spPr>
          <a:xfrm>
            <a:off x="88900" y="444747"/>
            <a:ext cx="8966200" cy="1054394"/>
          </a:xfrm>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299" y="1668270"/>
            <a:ext cx="8915401" cy="507542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p:nvPr userDrawn="1"/>
        </p:nvSpPr>
        <p:spPr>
          <a:xfrm>
            <a:off x="72000" y="71920"/>
            <a:ext cx="9000000" cy="146316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NZ" dirty="0"/>
          </a:p>
        </p:txBody>
      </p:sp>
      <p:sp>
        <p:nvSpPr>
          <p:cNvPr id="7" name="Title 6"/>
          <p:cNvSpPr>
            <a:spLocks noGrp="1"/>
          </p:cNvSpPr>
          <p:nvPr>
            <p:ph type="title"/>
          </p:nvPr>
        </p:nvSpPr>
        <p:spPr>
          <a:xfrm>
            <a:off x="88900" y="513708"/>
            <a:ext cx="8966200" cy="985433"/>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14195362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370888" y="6356350"/>
            <a:ext cx="2133600" cy="274320"/>
          </a:xfrm>
          <a:prstGeom prst="rect">
            <a:avLst/>
          </a:prstGeom>
        </p:spPr>
        <p:txBody>
          <a:bodyPr/>
          <a:lstStyle/>
          <a:p>
            <a:fld id="{327B613C-1AD7-49D3-885D-F654C5CDBAA6}" type="datetime1">
              <a:rPr lang="en-US" smtClean="0"/>
              <a:pPr/>
              <a:t>7/7/2015</a:t>
            </a:fld>
            <a:endParaRPr lang="en-US" dirty="0"/>
          </a:p>
        </p:txBody>
      </p:sp>
      <p:sp>
        <p:nvSpPr>
          <p:cNvPr id="6" name="Footer Placeholder 5"/>
          <p:cNvSpPr>
            <a:spLocks noGrp="1"/>
          </p:cNvSpPr>
          <p:nvPr>
            <p:ph type="ftr" sz="quarter" idx="11"/>
          </p:nvPr>
        </p:nvSpPr>
        <p:spPr>
          <a:xfrm>
            <a:off x="3048000" y="6356350"/>
            <a:ext cx="3352800" cy="274320"/>
          </a:xfrm>
          <a:prstGeom prst="rect">
            <a:avLst/>
          </a:prstGeom>
        </p:spPr>
        <p:txBody>
          <a:bodyPr/>
          <a:lstStyle/>
          <a:p>
            <a:endParaRPr lang="en-US" dirty="0"/>
          </a:p>
        </p:txBody>
      </p:sp>
      <p:sp>
        <p:nvSpPr>
          <p:cNvPr id="7" name="Slide Number Placeholder 6"/>
          <p:cNvSpPr>
            <a:spLocks noGrp="1"/>
          </p:cNvSpPr>
          <p:nvPr>
            <p:ph type="sldNum" sz="quarter" idx="12"/>
          </p:nvPr>
        </p:nvSpPr>
        <p:spPr>
          <a:xfrm>
            <a:off x="8234680" y="6355080"/>
            <a:ext cx="582966" cy="274320"/>
          </a:xfrm>
          <a:prstGeom prst="rect">
            <a:avLst/>
          </a:prstGeom>
        </p:spPr>
        <p:txBody>
          <a:bodyPr/>
          <a:lstStyle/>
          <a:p>
            <a:fld id="{6E2D2B3B-882E-40F3-A32F-6DD516915044}" type="slidenum">
              <a:rPr lang="en-US" smtClean="0"/>
              <a:pPr/>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370888" y="6356350"/>
            <a:ext cx="2133600" cy="274320"/>
          </a:xfrm>
          <a:prstGeom prst="rect">
            <a:avLst/>
          </a:prstGeom>
        </p:spPr>
        <p:txBody>
          <a:bodyPr/>
          <a:lstStyle/>
          <a:p>
            <a:fld id="{327B613C-1AD7-49D3-885D-F654C5CDBAA6}" type="datetime1">
              <a:rPr lang="en-US" smtClean="0"/>
              <a:pPr/>
              <a:t>7/7/2015</a:t>
            </a:fld>
            <a:endParaRPr lang="en-US" dirty="0"/>
          </a:p>
        </p:txBody>
      </p:sp>
      <p:sp>
        <p:nvSpPr>
          <p:cNvPr id="8" name="Footer Placeholder 7"/>
          <p:cNvSpPr>
            <a:spLocks noGrp="1"/>
          </p:cNvSpPr>
          <p:nvPr>
            <p:ph type="ftr" sz="quarter" idx="11"/>
          </p:nvPr>
        </p:nvSpPr>
        <p:spPr>
          <a:xfrm>
            <a:off x="3048000" y="6356350"/>
            <a:ext cx="3352800" cy="274320"/>
          </a:xfrm>
          <a:prstGeom prst="rect">
            <a:avLst/>
          </a:prstGeom>
        </p:spPr>
        <p:txBody>
          <a:bodyPr/>
          <a:lstStyle/>
          <a:p>
            <a:endParaRPr lang="en-US" dirty="0"/>
          </a:p>
        </p:txBody>
      </p:sp>
      <p:sp>
        <p:nvSpPr>
          <p:cNvPr id="9" name="Slide Number Placeholder 8"/>
          <p:cNvSpPr>
            <a:spLocks noGrp="1"/>
          </p:cNvSpPr>
          <p:nvPr>
            <p:ph type="sldNum" sz="quarter" idx="12"/>
          </p:nvPr>
        </p:nvSpPr>
        <p:spPr>
          <a:xfrm>
            <a:off x="8234680" y="6355080"/>
            <a:ext cx="582966" cy="274320"/>
          </a:xfrm>
          <a:prstGeom prst="rect">
            <a:avLst/>
          </a:prstGeom>
        </p:spPr>
        <p:txBody>
          <a:bodyPr/>
          <a:lstStyle/>
          <a:p>
            <a:fld id="{6E2D2B3B-882E-40F3-A32F-6DD516915044}" type="slidenum">
              <a:rPr lang="en-US" smtClean="0"/>
              <a:pPr/>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1">
    <p:spTree>
      <p:nvGrpSpPr>
        <p:cNvPr id="1" name=""/>
        <p:cNvGrpSpPr/>
        <p:nvPr/>
      </p:nvGrpSpPr>
      <p:grpSpPr>
        <a:xfrm>
          <a:off x="0" y="0"/>
          <a:ext cx="0" cy="0"/>
          <a:chOff x="0" y="0"/>
          <a:chExt cx="0" cy="0"/>
        </a:xfrm>
      </p:grpSpPr>
      <p:sp>
        <p:nvSpPr>
          <p:cNvPr id="4" name="Rounded Rectangle 3"/>
          <p:cNvSpPr/>
          <p:nvPr userDrawn="1"/>
        </p:nvSpPr>
        <p:spPr>
          <a:xfrm>
            <a:off x="72000" y="80628"/>
            <a:ext cx="1800000" cy="43204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NZ" sz="1400" dirty="0" smtClean="0">
                <a:solidFill>
                  <a:schemeClr val="accent2">
                    <a:lumMod val="50000"/>
                  </a:schemeClr>
                </a:solidFill>
              </a:rPr>
              <a:t>Who?</a:t>
            </a:r>
            <a:endParaRPr lang="en-NZ" sz="1400" dirty="0">
              <a:solidFill>
                <a:schemeClr val="accent2">
                  <a:lumMod val="50000"/>
                </a:schemeClr>
              </a:solidFill>
            </a:endParaRPr>
          </a:p>
        </p:txBody>
      </p:sp>
      <p:grpSp>
        <p:nvGrpSpPr>
          <p:cNvPr id="11" name="Group 10"/>
          <p:cNvGrpSpPr/>
          <p:nvPr userDrawn="1"/>
        </p:nvGrpSpPr>
        <p:grpSpPr>
          <a:xfrm>
            <a:off x="81813" y="438287"/>
            <a:ext cx="1780363" cy="136"/>
            <a:chOff x="81813" y="438287"/>
            <a:chExt cx="1780363" cy="136"/>
          </a:xfrm>
        </p:grpSpPr>
        <p:cxnSp>
          <p:nvCxnSpPr>
            <p:cNvPr id="7" name="Straight Connector 6"/>
            <p:cNvCxnSpPr/>
            <p:nvPr userDrawn="1"/>
          </p:nvCxnSpPr>
          <p:spPr>
            <a:xfrm>
              <a:off x="98480" y="438423"/>
              <a:ext cx="1763696"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81813" y="438287"/>
              <a:ext cx="1606494"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14" name="Rectangle 13"/>
          <p:cNvSpPr/>
          <p:nvPr userDrawn="1"/>
        </p:nvSpPr>
        <p:spPr>
          <a:xfrm>
            <a:off x="72000" y="440668"/>
            <a:ext cx="9000000" cy="109441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NZ" dirty="0"/>
          </a:p>
        </p:txBody>
      </p:sp>
      <p:cxnSp>
        <p:nvCxnSpPr>
          <p:cNvPr id="16" name="Straight Connector 15"/>
          <p:cNvCxnSpPr/>
          <p:nvPr userDrawn="1"/>
        </p:nvCxnSpPr>
        <p:spPr>
          <a:xfrm>
            <a:off x="81813" y="438287"/>
            <a:ext cx="1780363"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2">
    <p:spTree>
      <p:nvGrpSpPr>
        <p:cNvPr id="1" name=""/>
        <p:cNvGrpSpPr/>
        <p:nvPr/>
      </p:nvGrpSpPr>
      <p:grpSpPr>
        <a:xfrm>
          <a:off x="0" y="0"/>
          <a:ext cx="0" cy="0"/>
          <a:chOff x="0" y="0"/>
          <a:chExt cx="0" cy="0"/>
        </a:xfrm>
      </p:grpSpPr>
      <p:sp>
        <p:nvSpPr>
          <p:cNvPr id="4" name="Rounded Rectangle 3"/>
          <p:cNvSpPr/>
          <p:nvPr userDrawn="1"/>
        </p:nvSpPr>
        <p:spPr>
          <a:xfrm>
            <a:off x="1872208" y="80628"/>
            <a:ext cx="1800000" cy="43204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NZ" sz="1400" dirty="0" smtClean="0">
                <a:solidFill>
                  <a:schemeClr val="accent2">
                    <a:lumMod val="50000"/>
                  </a:schemeClr>
                </a:solidFill>
              </a:rPr>
              <a:t>What?</a:t>
            </a:r>
            <a:endParaRPr lang="en-NZ" sz="1400" dirty="0">
              <a:solidFill>
                <a:schemeClr val="accent2">
                  <a:lumMod val="50000"/>
                </a:schemeClr>
              </a:solidFill>
            </a:endParaRPr>
          </a:p>
        </p:txBody>
      </p:sp>
      <p:grpSp>
        <p:nvGrpSpPr>
          <p:cNvPr id="11" name="Group 10"/>
          <p:cNvGrpSpPr/>
          <p:nvPr userDrawn="1"/>
        </p:nvGrpSpPr>
        <p:grpSpPr>
          <a:xfrm>
            <a:off x="1882021" y="438287"/>
            <a:ext cx="1780363" cy="136"/>
            <a:chOff x="81813" y="438287"/>
            <a:chExt cx="1780363" cy="136"/>
          </a:xfrm>
        </p:grpSpPr>
        <p:cxnSp>
          <p:nvCxnSpPr>
            <p:cNvPr id="7" name="Straight Connector 6"/>
            <p:cNvCxnSpPr/>
            <p:nvPr userDrawn="1"/>
          </p:nvCxnSpPr>
          <p:spPr>
            <a:xfrm>
              <a:off x="98480" y="438423"/>
              <a:ext cx="1763696"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81813" y="438287"/>
              <a:ext cx="1606494"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12" name="Rectangle 11"/>
          <p:cNvSpPr/>
          <p:nvPr userDrawn="1"/>
        </p:nvSpPr>
        <p:spPr>
          <a:xfrm>
            <a:off x="72000" y="440668"/>
            <a:ext cx="9000000" cy="109441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NZ" dirty="0"/>
          </a:p>
        </p:txBody>
      </p:sp>
      <p:cxnSp>
        <p:nvCxnSpPr>
          <p:cNvPr id="13" name="Straight Connector 12"/>
          <p:cNvCxnSpPr/>
          <p:nvPr userDrawn="1"/>
        </p:nvCxnSpPr>
        <p:spPr>
          <a:xfrm>
            <a:off x="1882026" y="440668"/>
            <a:ext cx="1780363"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4474247"/>
      </p:ext>
    </p:extLst>
  </p:cSld>
  <p:clrMapOvr>
    <a:masterClrMapping/>
  </p:clrMapOvr>
  <p:timing>
    <p:tnLst>
      <p:par>
        <p:cTn id="1" dur="indefinite" restart="never" nodeType="tmRoot"/>
      </p:par>
    </p:tnLst>
  </p:timing>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3">
    <p:spTree>
      <p:nvGrpSpPr>
        <p:cNvPr id="1" name=""/>
        <p:cNvGrpSpPr/>
        <p:nvPr/>
      </p:nvGrpSpPr>
      <p:grpSpPr>
        <a:xfrm>
          <a:off x="0" y="0"/>
          <a:ext cx="0" cy="0"/>
          <a:chOff x="0" y="0"/>
          <a:chExt cx="0" cy="0"/>
        </a:xfrm>
      </p:grpSpPr>
      <p:sp>
        <p:nvSpPr>
          <p:cNvPr id="4" name="Rounded Rectangle 3"/>
          <p:cNvSpPr/>
          <p:nvPr userDrawn="1"/>
        </p:nvSpPr>
        <p:spPr>
          <a:xfrm>
            <a:off x="3672208" y="80628"/>
            <a:ext cx="1800000" cy="43204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NZ" sz="1400" dirty="0" smtClean="0">
                <a:solidFill>
                  <a:schemeClr val="accent2">
                    <a:lumMod val="50000"/>
                  </a:schemeClr>
                </a:solidFill>
              </a:rPr>
              <a:t>In what form?</a:t>
            </a:r>
            <a:endParaRPr lang="en-NZ" sz="1400" dirty="0">
              <a:solidFill>
                <a:schemeClr val="accent2">
                  <a:lumMod val="50000"/>
                </a:schemeClr>
              </a:solidFill>
            </a:endParaRPr>
          </a:p>
        </p:txBody>
      </p:sp>
      <p:grpSp>
        <p:nvGrpSpPr>
          <p:cNvPr id="11" name="Group 10"/>
          <p:cNvGrpSpPr/>
          <p:nvPr userDrawn="1"/>
        </p:nvGrpSpPr>
        <p:grpSpPr>
          <a:xfrm>
            <a:off x="3682021" y="438287"/>
            <a:ext cx="1780363" cy="136"/>
            <a:chOff x="81813" y="438287"/>
            <a:chExt cx="1780363" cy="136"/>
          </a:xfrm>
        </p:grpSpPr>
        <p:cxnSp>
          <p:nvCxnSpPr>
            <p:cNvPr id="7" name="Straight Connector 6"/>
            <p:cNvCxnSpPr/>
            <p:nvPr userDrawn="1"/>
          </p:nvCxnSpPr>
          <p:spPr>
            <a:xfrm>
              <a:off x="98480" y="438423"/>
              <a:ext cx="1763696"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81813" y="438287"/>
              <a:ext cx="1606494"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12" name="Rectangle 11"/>
          <p:cNvSpPr/>
          <p:nvPr userDrawn="1"/>
        </p:nvSpPr>
        <p:spPr>
          <a:xfrm>
            <a:off x="72000" y="440668"/>
            <a:ext cx="9000000" cy="109441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NZ" dirty="0"/>
          </a:p>
        </p:txBody>
      </p:sp>
      <p:cxnSp>
        <p:nvCxnSpPr>
          <p:cNvPr id="13" name="Straight Connector 12"/>
          <p:cNvCxnSpPr/>
          <p:nvPr userDrawn="1"/>
        </p:nvCxnSpPr>
        <p:spPr>
          <a:xfrm>
            <a:off x="3681818" y="436042"/>
            <a:ext cx="1780363"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6352706"/>
      </p:ext>
    </p:extLst>
  </p:cSld>
  <p:clrMapOvr>
    <a:masterClrMapping/>
  </p:clrMapOvr>
  <p:timing>
    <p:tnLst>
      <p:par>
        <p:cTn id="1" dur="indefinite" restart="never" nodeType="tmRoot"/>
      </p:par>
    </p:tnLst>
  </p:timing>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ab4">
    <p:spTree>
      <p:nvGrpSpPr>
        <p:cNvPr id="1" name=""/>
        <p:cNvGrpSpPr/>
        <p:nvPr/>
      </p:nvGrpSpPr>
      <p:grpSpPr>
        <a:xfrm>
          <a:off x="0" y="0"/>
          <a:ext cx="0" cy="0"/>
          <a:chOff x="0" y="0"/>
          <a:chExt cx="0" cy="0"/>
        </a:xfrm>
      </p:grpSpPr>
      <p:sp>
        <p:nvSpPr>
          <p:cNvPr id="6" name="Title 5"/>
          <p:cNvSpPr>
            <a:spLocks noGrp="1"/>
          </p:cNvSpPr>
          <p:nvPr>
            <p:ph type="title"/>
          </p:nvPr>
        </p:nvSpPr>
        <p:spPr>
          <a:xfrm>
            <a:off x="71500" y="440668"/>
            <a:ext cx="9001000" cy="1080120"/>
          </a:xfrm>
        </p:spPr>
        <p:txBody>
          <a:bodyPr/>
          <a:lstStyle/>
          <a:p>
            <a:r>
              <a:rPr lang="en-US" smtClean="0"/>
              <a:t>Click to edit Master title style</a:t>
            </a:r>
            <a:endParaRPr lang="en-US"/>
          </a:p>
        </p:txBody>
      </p:sp>
      <p:sp>
        <p:nvSpPr>
          <p:cNvPr id="4" name="Rounded Rectangle 3"/>
          <p:cNvSpPr/>
          <p:nvPr userDrawn="1"/>
        </p:nvSpPr>
        <p:spPr>
          <a:xfrm>
            <a:off x="5472208" y="80628"/>
            <a:ext cx="1800000" cy="43204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NZ" sz="1400" dirty="0" smtClean="0">
                <a:solidFill>
                  <a:schemeClr val="accent2">
                    <a:lumMod val="50000"/>
                  </a:schemeClr>
                </a:solidFill>
              </a:rPr>
              <a:t>How to measure?</a:t>
            </a:r>
            <a:endParaRPr lang="en-NZ" sz="1400" dirty="0">
              <a:solidFill>
                <a:schemeClr val="accent2">
                  <a:lumMod val="50000"/>
                </a:schemeClr>
              </a:solidFill>
            </a:endParaRPr>
          </a:p>
        </p:txBody>
      </p:sp>
      <p:sp>
        <p:nvSpPr>
          <p:cNvPr id="5" name="Rectangle 4"/>
          <p:cNvSpPr/>
          <p:nvPr userDrawn="1"/>
        </p:nvSpPr>
        <p:spPr>
          <a:xfrm>
            <a:off x="72000" y="440668"/>
            <a:ext cx="9000000" cy="109441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NZ" dirty="0">
              <a:solidFill>
                <a:schemeClr val="accent2">
                  <a:lumMod val="50000"/>
                </a:schemeClr>
              </a:solidFill>
            </a:endParaRPr>
          </a:p>
        </p:txBody>
      </p:sp>
      <p:grpSp>
        <p:nvGrpSpPr>
          <p:cNvPr id="11" name="Group 10"/>
          <p:cNvGrpSpPr/>
          <p:nvPr userDrawn="1"/>
        </p:nvGrpSpPr>
        <p:grpSpPr>
          <a:xfrm>
            <a:off x="5482021" y="438287"/>
            <a:ext cx="1780363" cy="136"/>
            <a:chOff x="81813" y="438287"/>
            <a:chExt cx="1780363" cy="136"/>
          </a:xfrm>
        </p:grpSpPr>
        <p:cxnSp>
          <p:nvCxnSpPr>
            <p:cNvPr id="7" name="Straight Connector 6"/>
            <p:cNvCxnSpPr/>
            <p:nvPr userDrawn="1"/>
          </p:nvCxnSpPr>
          <p:spPr>
            <a:xfrm>
              <a:off x="98480" y="438423"/>
              <a:ext cx="1763696"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81813" y="438287"/>
              <a:ext cx="1606494"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42216139"/>
      </p:ext>
    </p:extLst>
  </p:cSld>
  <p:clrMapOvr>
    <a:masterClrMapping/>
  </p:clrMapOvr>
  <p:timing>
    <p:tnLst>
      <p:par>
        <p:cTn id="1" dur="indefinite" restart="never" nodeType="tmRoot"/>
      </p:par>
    </p:tnLst>
  </p:timing>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9"/>
          <p:cNvSpPr/>
          <p:nvPr userDrawn="1"/>
        </p:nvSpPr>
        <p:spPr>
          <a:xfrm>
            <a:off x="72000" y="1628800"/>
            <a:ext cx="8999999" cy="5148572"/>
          </a:xfrm>
          <a:prstGeom prst="rect">
            <a:avLst/>
          </a:prstGeom>
          <a:solidFill>
            <a:schemeClr val="bg2"/>
          </a:solidFill>
        </p:spPr>
        <p:style>
          <a:lnRef idx="3">
            <a:schemeClr val="lt1"/>
          </a:lnRef>
          <a:fillRef idx="1003">
            <a:schemeClr val="lt2"/>
          </a:fillRef>
          <a:effectRef idx="1">
            <a:schemeClr val="accent1"/>
          </a:effectRef>
          <a:fontRef idx="minor">
            <a:schemeClr val="lt1"/>
          </a:fontRef>
        </p:style>
        <p:txBody>
          <a:bodyPr rtlCol="0" anchor="ctr"/>
          <a:lstStyle/>
          <a:p>
            <a:pPr algn="ctr"/>
            <a:endParaRPr lang="en-NZ" dirty="0"/>
          </a:p>
        </p:txBody>
      </p:sp>
      <p:sp>
        <p:nvSpPr>
          <p:cNvPr id="4" name="Rounded Rectangle 3"/>
          <p:cNvSpPr/>
          <p:nvPr userDrawn="1"/>
        </p:nvSpPr>
        <p:spPr>
          <a:xfrm>
            <a:off x="72000" y="80628"/>
            <a:ext cx="1800000"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400" dirty="0" smtClean="0">
                <a:solidFill>
                  <a:schemeClr val="accent1">
                    <a:lumMod val="50000"/>
                  </a:schemeClr>
                </a:solidFill>
              </a:rPr>
              <a:t>Who?</a:t>
            </a:r>
            <a:endParaRPr lang="en-NZ" sz="1400" dirty="0">
              <a:solidFill>
                <a:schemeClr val="accent1">
                  <a:lumMod val="50000"/>
                </a:schemeClr>
              </a:solidFill>
            </a:endParaRPr>
          </a:p>
        </p:txBody>
      </p:sp>
      <p:sp>
        <p:nvSpPr>
          <p:cNvPr id="8" name="Rounded Rectangle 7"/>
          <p:cNvSpPr/>
          <p:nvPr userDrawn="1"/>
        </p:nvSpPr>
        <p:spPr>
          <a:xfrm>
            <a:off x="1872000" y="80628"/>
            <a:ext cx="1800000"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400" dirty="0" smtClean="0">
                <a:solidFill>
                  <a:schemeClr val="accent1">
                    <a:lumMod val="50000"/>
                  </a:schemeClr>
                </a:solidFill>
              </a:rPr>
              <a:t>What?</a:t>
            </a:r>
            <a:endParaRPr lang="en-NZ" sz="1400" dirty="0">
              <a:solidFill>
                <a:schemeClr val="accent1">
                  <a:lumMod val="50000"/>
                </a:schemeClr>
              </a:solidFill>
            </a:endParaRPr>
          </a:p>
        </p:txBody>
      </p:sp>
      <p:sp>
        <p:nvSpPr>
          <p:cNvPr id="9" name="Rounded Rectangle 8"/>
          <p:cNvSpPr/>
          <p:nvPr userDrawn="1"/>
        </p:nvSpPr>
        <p:spPr>
          <a:xfrm>
            <a:off x="3672000" y="80628"/>
            <a:ext cx="1800000"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400" dirty="0" smtClean="0">
                <a:solidFill>
                  <a:schemeClr val="accent1">
                    <a:lumMod val="50000"/>
                  </a:schemeClr>
                </a:solidFill>
              </a:rPr>
              <a:t>In</a:t>
            </a:r>
            <a:r>
              <a:rPr lang="en-NZ" sz="1400" baseline="0" dirty="0" smtClean="0">
                <a:solidFill>
                  <a:schemeClr val="accent1">
                    <a:lumMod val="50000"/>
                  </a:schemeClr>
                </a:solidFill>
              </a:rPr>
              <a:t> what form?</a:t>
            </a:r>
            <a:endParaRPr lang="en-NZ" sz="1400" dirty="0">
              <a:solidFill>
                <a:schemeClr val="accent1">
                  <a:lumMod val="50000"/>
                </a:schemeClr>
              </a:solidFill>
            </a:endParaRPr>
          </a:p>
        </p:txBody>
      </p:sp>
      <p:sp>
        <p:nvSpPr>
          <p:cNvPr id="11" name="Rounded Rectangle 10"/>
          <p:cNvSpPr/>
          <p:nvPr userDrawn="1"/>
        </p:nvSpPr>
        <p:spPr>
          <a:xfrm>
            <a:off x="5472000" y="80628"/>
            <a:ext cx="1800000"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400" dirty="0" smtClean="0">
                <a:solidFill>
                  <a:schemeClr val="accent1">
                    <a:lumMod val="50000"/>
                  </a:schemeClr>
                </a:solidFill>
              </a:rPr>
              <a:t>How to measure?</a:t>
            </a:r>
            <a:endParaRPr lang="en-NZ" sz="1400" dirty="0">
              <a:solidFill>
                <a:schemeClr val="accent1">
                  <a:lumMod val="50000"/>
                </a:schemeClr>
              </a:solidFill>
            </a:endParaRPr>
          </a:p>
        </p:txBody>
      </p:sp>
      <p:sp>
        <p:nvSpPr>
          <p:cNvPr id="12" name="Rounded Rectangle 11"/>
          <p:cNvSpPr/>
          <p:nvPr userDrawn="1"/>
        </p:nvSpPr>
        <p:spPr>
          <a:xfrm>
            <a:off x="7272000" y="80628"/>
            <a:ext cx="1800000"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400" dirty="0" smtClean="0">
                <a:solidFill>
                  <a:schemeClr val="accent1">
                    <a:lumMod val="50000"/>
                  </a:schemeClr>
                </a:solidFill>
              </a:rPr>
              <a:t>Value?</a:t>
            </a:r>
            <a:endParaRPr lang="en-NZ" sz="1400" dirty="0">
              <a:solidFill>
                <a:schemeClr val="accent1">
                  <a:lumMod val="50000"/>
                </a:schemeClr>
              </a:solidFill>
            </a:endParaRPr>
          </a:p>
        </p:txBody>
      </p:sp>
      <p:sp>
        <p:nvSpPr>
          <p:cNvPr id="7" name="Rectangle 6"/>
          <p:cNvSpPr/>
          <p:nvPr userDrawn="1"/>
        </p:nvSpPr>
        <p:spPr>
          <a:xfrm>
            <a:off x="72000" y="440668"/>
            <a:ext cx="9000000" cy="109441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NZ" dirty="0"/>
          </a:p>
        </p:txBody>
      </p:sp>
    </p:spTree>
  </p:cSld>
  <p:clrMap bg1="lt1" tx1="dk1" bg2="lt2" tx2="dk2" accent1="accent1" accent2="accent2" accent3="accent3" accent4="accent4" accent5="accent5" accent6="accent6" hlink="hlink" folHlink="folHlink"/>
  <p:sldLayoutIdLst>
    <p:sldLayoutId id="2147484655" r:id="rId1"/>
    <p:sldLayoutId id="2147484656" r:id="rId2"/>
    <p:sldLayoutId id="2147484665" r:id="rId3"/>
    <p:sldLayoutId id="2147484658" r:id="rId4"/>
    <p:sldLayoutId id="2147484659" r:id="rId5"/>
    <p:sldLayoutId id="2147484660" r:id="rId6"/>
    <p:sldLayoutId id="2147484661" r:id="rId7"/>
    <p:sldLayoutId id="2147484662" r:id="rId8"/>
    <p:sldLayoutId id="2147484663" r:id="rId9"/>
    <p:sldLayoutId id="2147484664" r:id="rId10"/>
  </p:sldLayoutIdLst>
  <p:timing>
    <p:tnLst>
      <p:par>
        <p:cTn id="1" dur="indefinite" restart="never" nodeType="tmRoot"/>
      </p:par>
    </p:tnLst>
  </p:timing>
  <p:hf hdr="0" ftr="0" dt="0"/>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3.xml"/><Relationship Id="rId1" Type="http://schemas.openxmlformats.org/officeDocument/2006/relationships/slideLayout" Target="../slideLayouts/slideLayout9.xml"/><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9.emf"/></Relationships>
</file>

<file path=ppt/slides/_rels/slide1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8" Type="http://schemas.openxmlformats.org/officeDocument/2006/relationships/chart" Target="../charts/chart23.xml"/><Relationship Id="rId13" Type="http://schemas.openxmlformats.org/officeDocument/2006/relationships/chart" Target="../charts/chart28.xml"/><Relationship Id="rId3" Type="http://schemas.openxmlformats.org/officeDocument/2006/relationships/chart" Target="../charts/chart18.xml"/><Relationship Id="rId7" Type="http://schemas.openxmlformats.org/officeDocument/2006/relationships/chart" Target="../charts/chart22.xml"/><Relationship Id="rId12" Type="http://schemas.openxmlformats.org/officeDocument/2006/relationships/chart" Target="../charts/chart27.xml"/><Relationship Id="rId2" Type="http://schemas.openxmlformats.org/officeDocument/2006/relationships/notesSlide" Target="../notesSlides/notesSlide15.xml"/><Relationship Id="rId1" Type="http://schemas.openxmlformats.org/officeDocument/2006/relationships/slideLayout" Target="../slideLayouts/slideLayout9.xml"/><Relationship Id="rId6" Type="http://schemas.openxmlformats.org/officeDocument/2006/relationships/chart" Target="../charts/chart21.xml"/><Relationship Id="rId11" Type="http://schemas.openxmlformats.org/officeDocument/2006/relationships/chart" Target="../charts/chart26.xml"/><Relationship Id="rId5" Type="http://schemas.openxmlformats.org/officeDocument/2006/relationships/chart" Target="../charts/chart20.xml"/><Relationship Id="rId10" Type="http://schemas.openxmlformats.org/officeDocument/2006/relationships/chart" Target="../charts/chart25.xml"/><Relationship Id="rId4" Type="http://schemas.openxmlformats.org/officeDocument/2006/relationships/chart" Target="../charts/chart19.xml"/><Relationship Id="rId9" Type="http://schemas.openxmlformats.org/officeDocument/2006/relationships/chart" Target="../charts/chart24.xml"/><Relationship Id="rId14" Type="http://schemas.openxmlformats.org/officeDocument/2006/relationships/chart" Target="../charts/chart29.xml"/></Relationships>
</file>

<file path=ppt/slides/_rels/slide16.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16.xml"/><Relationship Id="rId1" Type="http://schemas.openxmlformats.org/officeDocument/2006/relationships/slideLayout" Target="../slideLayouts/slideLayout9.xml"/><Relationship Id="rId4" Type="http://schemas.openxmlformats.org/officeDocument/2006/relationships/chart" Target="../charts/chart3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3" Type="http://schemas.openxmlformats.org/officeDocument/2006/relationships/chart" Target="../charts/chart32.xml"/><Relationship Id="rId7" Type="http://schemas.openxmlformats.org/officeDocument/2006/relationships/chart" Target="../charts/chart36.xml"/><Relationship Id="rId2" Type="http://schemas.openxmlformats.org/officeDocument/2006/relationships/notesSlide" Target="../notesSlides/notesSlide18.xml"/><Relationship Id="rId1" Type="http://schemas.openxmlformats.org/officeDocument/2006/relationships/slideLayout" Target="../slideLayouts/slideLayout10.xml"/><Relationship Id="rId6" Type="http://schemas.openxmlformats.org/officeDocument/2006/relationships/chart" Target="../charts/chart35.xml"/><Relationship Id="rId5" Type="http://schemas.openxmlformats.org/officeDocument/2006/relationships/chart" Target="../charts/chart34.xml"/><Relationship Id="rId4" Type="http://schemas.openxmlformats.org/officeDocument/2006/relationships/chart" Target="../charts/chart3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8" Type="http://schemas.openxmlformats.org/officeDocument/2006/relationships/chart" Target="../charts/chart6.xml"/><Relationship Id="rId3" Type="http://schemas.openxmlformats.org/officeDocument/2006/relationships/chart" Target="../charts/chart1.xml"/><Relationship Id="rId7" Type="http://schemas.openxmlformats.org/officeDocument/2006/relationships/chart" Target="../charts/chart5.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 Id="rId9" Type="http://schemas.openxmlformats.org/officeDocument/2006/relationships/chart" Target="../charts/char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3.gif"/></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8" Type="http://schemas.openxmlformats.org/officeDocument/2006/relationships/chart" Target="../charts/chart13.xml"/><Relationship Id="rId3" Type="http://schemas.openxmlformats.org/officeDocument/2006/relationships/chart" Target="../charts/chart8.xml"/><Relationship Id="rId7" Type="http://schemas.openxmlformats.org/officeDocument/2006/relationships/chart" Target="../charts/chart12.xml"/><Relationship Id="rId12" Type="http://schemas.openxmlformats.org/officeDocument/2006/relationships/chart" Target="../charts/chart17.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chart" Target="../charts/chart11.xml"/><Relationship Id="rId11" Type="http://schemas.openxmlformats.org/officeDocument/2006/relationships/chart" Target="../charts/chart16.xml"/><Relationship Id="rId5" Type="http://schemas.openxmlformats.org/officeDocument/2006/relationships/chart" Target="../charts/chart10.xml"/><Relationship Id="rId10" Type="http://schemas.openxmlformats.org/officeDocument/2006/relationships/chart" Target="../charts/chart15.xml"/><Relationship Id="rId4" Type="http://schemas.openxmlformats.org/officeDocument/2006/relationships/chart" Target="../charts/chart9.xml"/><Relationship Id="rId9" Type="http://schemas.openxmlformats.org/officeDocument/2006/relationships/chart" Target="../charts/char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191368" y="2130450"/>
            <a:ext cx="2736304" cy="1828800"/>
          </a:xfrm>
        </p:spPr>
        <p:txBody>
          <a:bodyPr>
            <a:normAutofit/>
          </a:bodyPr>
          <a:lstStyle/>
          <a:p>
            <a:pPr marL="45720" indent="0">
              <a:buNone/>
            </a:pPr>
            <a:r>
              <a:rPr lang="en-NZ" sz="1800" dirty="0">
                <a:solidFill>
                  <a:schemeClr val="bg1"/>
                </a:solidFill>
              </a:rPr>
              <a:t>Dr Peter Johnston</a:t>
            </a:r>
          </a:p>
          <a:p>
            <a:r>
              <a:rPr lang="en-NZ" sz="1400" dirty="0" smtClean="0">
                <a:solidFill>
                  <a:schemeClr val="bg1"/>
                </a:solidFill>
              </a:rPr>
              <a:t>Director </a:t>
            </a:r>
            <a:br>
              <a:rPr lang="en-NZ" sz="1400" dirty="0" smtClean="0">
                <a:solidFill>
                  <a:schemeClr val="bg1"/>
                </a:solidFill>
              </a:rPr>
            </a:br>
            <a:r>
              <a:rPr lang="en-NZ" sz="1400" dirty="0" smtClean="0">
                <a:solidFill>
                  <a:schemeClr val="bg1"/>
                </a:solidFill>
              </a:rPr>
              <a:t>Research </a:t>
            </a:r>
            <a:r>
              <a:rPr lang="en-NZ" sz="1400" dirty="0">
                <a:solidFill>
                  <a:schemeClr val="bg1"/>
                </a:solidFill>
              </a:rPr>
              <a:t>and Analysis</a:t>
            </a:r>
          </a:p>
          <a:p>
            <a:r>
              <a:rPr lang="en-NZ" sz="1400" dirty="0" smtClean="0">
                <a:solidFill>
                  <a:schemeClr val="bg1"/>
                </a:solidFill>
              </a:rPr>
              <a:t>Department </a:t>
            </a:r>
            <a:r>
              <a:rPr lang="en-NZ" sz="1400" dirty="0">
                <a:solidFill>
                  <a:schemeClr val="bg1"/>
                </a:solidFill>
              </a:rPr>
              <a:t>of Corrections</a:t>
            </a:r>
          </a:p>
          <a:p>
            <a:endParaRPr lang="en-NZ" sz="1400" dirty="0"/>
          </a:p>
        </p:txBody>
      </p:sp>
      <p:sp>
        <p:nvSpPr>
          <p:cNvPr id="2" name="Title 1"/>
          <p:cNvSpPr>
            <a:spLocks noGrp="1"/>
          </p:cNvSpPr>
          <p:nvPr>
            <p:ph type="title"/>
          </p:nvPr>
        </p:nvSpPr>
        <p:spPr>
          <a:xfrm>
            <a:off x="3670300" y="1736750"/>
            <a:ext cx="5122912" cy="2520280"/>
          </a:xfrm>
        </p:spPr>
        <p:txBody>
          <a:bodyPr>
            <a:noAutofit/>
          </a:bodyPr>
          <a:lstStyle/>
          <a:p>
            <a:r>
              <a:rPr lang="en-NZ" sz="400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measuring the benefits of  correctional rehabilitation</a:t>
            </a:r>
            <a:endParaRPr lang="en-NZ" sz="400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p:txBody>
      </p:sp>
      <p:sp>
        <p:nvSpPr>
          <p:cNvPr id="5" name="Title 1"/>
          <p:cNvSpPr txBox="1">
            <a:spLocks/>
          </p:cNvSpPr>
          <p:nvPr/>
        </p:nvSpPr>
        <p:spPr>
          <a:xfrm>
            <a:off x="906141" y="4365104"/>
            <a:ext cx="4817987" cy="1296144"/>
          </a:xfrm>
          <a:prstGeom prst="rect">
            <a:avLst/>
          </a:prstGeom>
        </p:spPr>
        <p:txBody>
          <a:bodyPr vert="horz" lIns="91440" tIns="45720" rIns="91440" bIns="45720" rtlCol="0" anchor="b">
            <a:normAutofit/>
          </a:bodyPr>
          <a:lstStyle>
            <a:lvl1pPr algn="l" defTabSz="914400" rtl="0" eaLnBrk="1" latinLnBrk="0" hangingPunct="1">
              <a:spcBef>
                <a:spcPct val="0"/>
              </a:spcBef>
              <a:buNone/>
              <a:defRPr sz="48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endParaRPr lang="en-NZ" sz="3600" i="1" dirty="0">
              <a:solidFill>
                <a:schemeClr val="tx2">
                  <a:lumMod val="25000"/>
                </a:schemeClr>
              </a:solidFill>
            </a:endParaRPr>
          </a:p>
        </p:txBody>
      </p:sp>
    </p:spTree>
    <p:extLst>
      <p:ext uri="{BB962C8B-B14F-4D97-AF65-F5344CB8AC3E}">
        <p14:creationId xmlns:p14="http://schemas.microsoft.com/office/powerpoint/2010/main" val="291258367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444500"/>
            <a:ext cx="8966200" cy="1054100"/>
          </a:xfrm>
        </p:spPr>
        <p:txBody>
          <a:bodyPr/>
          <a:lstStyle/>
          <a:p>
            <a:pPr algn="ctr"/>
            <a:r>
              <a:rPr lang="en-NZ" sz="2800" dirty="0" smtClean="0"/>
              <a:t>Programmes and services </a:t>
            </a:r>
            <a:br>
              <a:rPr lang="en-NZ" sz="2800" dirty="0" smtClean="0"/>
            </a:br>
            <a:r>
              <a:rPr lang="en-NZ" sz="2800" dirty="0" smtClean="0"/>
              <a:t>available to offenders</a:t>
            </a:r>
            <a:endParaRPr lang="en-NZ" sz="2800" i="1" dirty="0"/>
          </a:p>
        </p:txBody>
      </p:sp>
      <p:sp>
        <p:nvSpPr>
          <p:cNvPr id="4" name="Rectangle 3"/>
          <p:cNvSpPr/>
          <p:nvPr/>
        </p:nvSpPr>
        <p:spPr>
          <a:xfrm>
            <a:off x="2987824" y="4725144"/>
            <a:ext cx="4284476" cy="1200329"/>
          </a:xfrm>
          <a:prstGeom prst="rect">
            <a:avLst/>
          </a:prstGeom>
        </p:spPr>
        <p:txBody>
          <a:bodyPr wrap="square">
            <a:spAutoFit/>
          </a:bodyPr>
          <a:lstStyle/>
          <a:p>
            <a:r>
              <a:rPr lang="en-NZ" b="1" dirty="0" smtClean="0">
                <a:solidFill>
                  <a:schemeClr val="accent2"/>
                </a:solidFill>
              </a:rPr>
              <a:t>Alcohol &amp; Drug</a:t>
            </a:r>
          </a:p>
          <a:p>
            <a:pPr marL="285750" indent="-285750">
              <a:buFont typeface="Arial" panose="020B0604020202020204" pitchFamily="34" charset="0"/>
              <a:buChar char="•"/>
            </a:pPr>
            <a:r>
              <a:rPr lang="en-NZ" dirty="0" smtClean="0">
                <a:solidFill>
                  <a:schemeClr val="tx2"/>
                </a:solidFill>
              </a:rPr>
              <a:t>Brief &amp; intermediate interventions</a:t>
            </a:r>
            <a:endParaRPr lang="en-NZ" dirty="0">
              <a:solidFill>
                <a:schemeClr val="tx2"/>
              </a:solidFill>
            </a:endParaRPr>
          </a:p>
          <a:p>
            <a:pPr marL="285750" indent="-285750">
              <a:buFont typeface="Arial" panose="020B0604020202020204" pitchFamily="34" charset="0"/>
              <a:buChar char="•"/>
            </a:pPr>
            <a:r>
              <a:rPr lang="en-NZ" dirty="0" smtClean="0">
                <a:solidFill>
                  <a:schemeClr val="tx2"/>
                </a:solidFill>
              </a:rPr>
              <a:t>Drug treatment units (DTUs - 3m &amp; 6m formats)</a:t>
            </a:r>
            <a:endParaRPr lang="en-NZ" dirty="0">
              <a:solidFill>
                <a:schemeClr val="tx2"/>
              </a:solidFill>
            </a:endParaRPr>
          </a:p>
        </p:txBody>
      </p:sp>
      <p:sp>
        <p:nvSpPr>
          <p:cNvPr id="5" name="Rectangle 4"/>
          <p:cNvSpPr/>
          <p:nvPr/>
        </p:nvSpPr>
        <p:spPr>
          <a:xfrm>
            <a:off x="323528" y="1646307"/>
            <a:ext cx="4559349" cy="2585323"/>
          </a:xfrm>
          <a:prstGeom prst="rect">
            <a:avLst/>
          </a:prstGeom>
        </p:spPr>
        <p:txBody>
          <a:bodyPr wrap="square">
            <a:spAutoFit/>
          </a:bodyPr>
          <a:lstStyle/>
          <a:p>
            <a:r>
              <a:rPr lang="en-NZ" b="1" dirty="0" smtClean="0">
                <a:solidFill>
                  <a:schemeClr val="accent2"/>
                </a:solidFill>
              </a:rPr>
              <a:t>High Risk/High Intensity</a:t>
            </a:r>
            <a:endParaRPr lang="en-NZ" b="1" dirty="0">
              <a:solidFill>
                <a:schemeClr val="accent2"/>
              </a:solidFill>
            </a:endParaRPr>
          </a:p>
          <a:p>
            <a:pPr marL="285750" indent="-285750">
              <a:buFont typeface="Arial" panose="020B0604020202020204" pitchFamily="34" charset="0"/>
              <a:buChar char="•"/>
            </a:pPr>
            <a:r>
              <a:rPr lang="en-NZ" dirty="0">
                <a:solidFill>
                  <a:schemeClr val="tx2"/>
                </a:solidFill>
              </a:rPr>
              <a:t>Special </a:t>
            </a:r>
            <a:r>
              <a:rPr lang="en-NZ" dirty="0" smtClean="0">
                <a:solidFill>
                  <a:schemeClr val="tx2"/>
                </a:solidFill>
              </a:rPr>
              <a:t>treatment unit rehabilitative programmes (STURP)</a:t>
            </a:r>
            <a:endParaRPr lang="en-NZ" dirty="0">
              <a:solidFill>
                <a:schemeClr val="tx2"/>
              </a:solidFill>
            </a:endParaRPr>
          </a:p>
          <a:p>
            <a:pPr marL="742950" lvl="1" indent="-285750">
              <a:buFont typeface="Arial" panose="020B0604020202020204" pitchFamily="34" charset="0"/>
              <a:buChar char="•"/>
            </a:pPr>
            <a:r>
              <a:rPr lang="en-NZ" dirty="0" smtClean="0">
                <a:solidFill>
                  <a:schemeClr val="tx2"/>
                </a:solidFill>
              </a:rPr>
              <a:t>violent offenders</a:t>
            </a:r>
          </a:p>
          <a:p>
            <a:pPr marL="742950" lvl="1" indent="-285750">
              <a:buFont typeface="Arial" panose="020B0604020202020204" pitchFamily="34" charset="0"/>
              <a:buChar char="•"/>
            </a:pPr>
            <a:r>
              <a:rPr lang="en-NZ" dirty="0" smtClean="0">
                <a:solidFill>
                  <a:schemeClr val="tx2"/>
                </a:solidFill>
              </a:rPr>
              <a:t>personality-disordered offenders</a:t>
            </a:r>
          </a:p>
          <a:p>
            <a:pPr marL="742950" lvl="1" indent="-285750">
              <a:buFont typeface="Arial" panose="020B0604020202020204" pitchFamily="34" charset="0"/>
              <a:buChar char="•"/>
            </a:pPr>
            <a:r>
              <a:rPr lang="en-NZ" dirty="0" smtClean="0">
                <a:solidFill>
                  <a:schemeClr val="tx2"/>
                </a:solidFill>
              </a:rPr>
              <a:t>child sex offenders</a:t>
            </a:r>
            <a:endParaRPr lang="en-NZ" dirty="0">
              <a:solidFill>
                <a:schemeClr val="tx2"/>
              </a:solidFill>
            </a:endParaRPr>
          </a:p>
          <a:p>
            <a:pPr marL="742950" lvl="1" indent="-285750">
              <a:buFont typeface="Arial" panose="020B0604020202020204" pitchFamily="34" charset="0"/>
              <a:buChar char="•"/>
            </a:pPr>
            <a:r>
              <a:rPr lang="en-NZ" dirty="0" smtClean="0">
                <a:solidFill>
                  <a:schemeClr val="tx2"/>
                </a:solidFill>
              </a:rPr>
              <a:t>adult sex offenders</a:t>
            </a:r>
            <a:endParaRPr lang="en-NZ" dirty="0">
              <a:solidFill>
                <a:schemeClr val="tx2"/>
              </a:solidFill>
            </a:endParaRPr>
          </a:p>
          <a:p>
            <a:pPr marL="285750" indent="-285750">
              <a:buFont typeface="Arial" panose="020B0604020202020204" pitchFamily="34" charset="0"/>
              <a:buChar char="•"/>
            </a:pPr>
            <a:r>
              <a:rPr lang="en-NZ" dirty="0" smtClean="0">
                <a:solidFill>
                  <a:schemeClr val="tx2"/>
                </a:solidFill>
              </a:rPr>
              <a:t>Young offenders programme</a:t>
            </a:r>
            <a:endParaRPr lang="en-NZ" dirty="0">
              <a:solidFill>
                <a:schemeClr val="tx2"/>
              </a:solidFill>
            </a:endParaRPr>
          </a:p>
          <a:p>
            <a:pPr marL="285750" indent="-285750">
              <a:buFont typeface="Arial" panose="020B0604020202020204" pitchFamily="34" charset="0"/>
              <a:buChar char="•"/>
            </a:pPr>
            <a:r>
              <a:rPr lang="en-NZ" dirty="0" err="1" smtClean="0">
                <a:solidFill>
                  <a:schemeClr val="tx2"/>
                </a:solidFill>
              </a:rPr>
              <a:t>Saili</a:t>
            </a:r>
            <a:r>
              <a:rPr lang="en-NZ" dirty="0" smtClean="0">
                <a:solidFill>
                  <a:schemeClr val="tx2"/>
                </a:solidFill>
              </a:rPr>
              <a:t> </a:t>
            </a:r>
            <a:r>
              <a:rPr lang="en-NZ" dirty="0" err="1" smtClean="0">
                <a:solidFill>
                  <a:schemeClr val="tx2"/>
                </a:solidFill>
              </a:rPr>
              <a:t>Matagi</a:t>
            </a:r>
            <a:r>
              <a:rPr lang="en-NZ" dirty="0" smtClean="0">
                <a:solidFill>
                  <a:schemeClr val="tx2"/>
                </a:solidFill>
              </a:rPr>
              <a:t> (for violent Pacific offenders)</a:t>
            </a:r>
            <a:endParaRPr lang="en-NZ" dirty="0">
              <a:solidFill>
                <a:schemeClr val="tx2"/>
              </a:solidFill>
            </a:endParaRPr>
          </a:p>
        </p:txBody>
      </p:sp>
      <p:sp>
        <p:nvSpPr>
          <p:cNvPr id="6" name="Rectangle 5"/>
          <p:cNvSpPr/>
          <p:nvPr/>
        </p:nvSpPr>
        <p:spPr>
          <a:xfrm>
            <a:off x="4882877" y="1654927"/>
            <a:ext cx="4247964" cy="2862322"/>
          </a:xfrm>
          <a:prstGeom prst="rect">
            <a:avLst/>
          </a:prstGeom>
        </p:spPr>
        <p:txBody>
          <a:bodyPr wrap="square">
            <a:spAutoFit/>
          </a:bodyPr>
          <a:lstStyle/>
          <a:p>
            <a:r>
              <a:rPr lang="en-NZ" b="1" dirty="0" smtClean="0">
                <a:solidFill>
                  <a:schemeClr val="accent2"/>
                </a:solidFill>
              </a:rPr>
              <a:t>Medium Risk/Medium Intensity</a:t>
            </a:r>
          </a:p>
          <a:p>
            <a:pPr marL="285750" indent="-285750">
              <a:buFont typeface="Arial" panose="020B0604020202020204" pitchFamily="34" charset="0"/>
              <a:buChar char="•"/>
            </a:pPr>
            <a:r>
              <a:rPr lang="en-NZ" dirty="0" smtClean="0">
                <a:solidFill>
                  <a:schemeClr val="tx2"/>
                </a:solidFill>
              </a:rPr>
              <a:t>Medium-intensity rehabilitative programme (MIRP)</a:t>
            </a:r>
            <a:endParaRPr lang="en-NZ" dirty="0">
              <a:solidFill>
                <a:schemeClr val="tx2"/>
              </a:solidFill>
            </a:endParaRPr>
          </a:p>
          <a:p>
            <a:pPr marL="285750" indent="-285750">
              <a:buFont typeface="Arial" panose="020B0604020202020204" pitchFamily="34" charset="0"/>
              <a:buChar char="•"/>
            </a:pPr>
            <a:r>
              <a:rPr lang="en-NZ" dirty="0" err="1" smtClean="0">
                <a:solidFill>
                  <a:schemeClr val="tx2"/>
                </a:solidFill>
              </a:rPr>
              <a:t>Kowhiritanga</a:t>
            </a:r>
            <a:r>
              <a:rPr lang="en-NZ" dirty="0" smtClean="0">
                <a:solidFill>
                  <a:schemeClr val="tx2"/>
                </a:solidFill>
              </a:rPr>
              <a:t> (MIRP for women)</a:t>
            </a:r>
            <a:endParaRPr lang="en-NZ" dirty="0">
              <a:solidFill>
                <a:schemeClr val="tx2"/>
              </a:solidFill>
            </a:endParaRPr>
          </a:p>
          <a:p>
            <a:pPr marL="285750" indent="-285750">
              <a:buFont typeface="Arial" panose="020B0604020202020204" pitchFamily="34" charset="0"/>
              <a:buChar char="•"/>
            </a:pPr>
            <a:r>
              <a:rPr lang="en-NZ" dirty="0" err="1" smtClean="0">
                <a:solidFill>
                  <a:schemeClr val="tx2"/>
                </a:solidFill>
              </a:rPr>
              <a:t>Mauri</a:t>
            </a:r>
            <a:r>
              <a:rPr lang="en-NZ" dirty="0" smtClean="0">
                <a:solidFill>
                  <a:schemeClr val="tx2"/>
                </a:solidFill>
              </a:rPr>
              <a:t> </a:t>
            </a:r>
            <a:r>
              <a:rPr lang="en-NZ" dirty="0" err="1">
                <a:solidFill>
                  <a:schemeClr val="tx2"/>
                </a:solidFill>
              </a:rPr>
              <a:t>Tu</a:t>
            </a:r>
            <a:r>
              <a:rPr lang="en-NZ" dirty="0">
                <a:solidFill>
                  <a:schemeClr val="tx2"/>
                </a:solidFill>
              </a:rPr>
              <a:t> </a:t>
            </a:r>
            <a:r>
              <a:rPr lang="en-NZ" dirty="0" err="1" smtClean="0">
                <a:solidFill>
                  <a:schemeClr val="tx2"/>
                </a:solidFill>
              </a:rPr>
              <a:t>Pae</a:t>
            </a:r>
            <a:r>
              <a:rPr lang="en-NZ" dirty="0" smtClean="0">
                <a:solidFill>
                  <a:schemeClr val="tx2"/>
                </a:solidFill>
              </a:rPr>
              <a:t> (Maori Therapeutic </a:t>
            </a:r>
            <a:r>
              <a:rPr lang="en-NZ" dirty="0" err="1" smtClean="0">
                <a:solidFill>
                  <a:schemeClr val="tx2"/>
                </a:solidFill>
              </a:rPr>
              <a:t>Prog</a:t>
            </a:r>
            <a:r>
              <a:rPr lang="en-NZ" dirty="0" smtClean="0">
                <a:solidFill>
                  <a:schemeClr val="tx2"/>
                </a:solidFill>
              </a:rPr>
              <a:t>)</a:t>
            </a:r>
            <a:endParaRPr lang="en-NZ" dirty="0">
              <a:solidFill>
                <a:schemeClr val="tx2"/>
              </a:solidFill>
            </a:endParaRPr>
          </a:p>
          <a:p>
            <a:pPr marL="285750" indent="-285750">
              <a:buFont typeface="Arial" panose="020B0604020202020204" pitchFamily="34" charset="0"/>
              <a:buChar char="•"/>
            </a:pPr>
            <a:r>
              <a:rPr lang="en-NZ" dirty="0" smtClean="0">
                <a:solidFill>
                  <a:schemeClr val="tx2"/>
                </a:solidFill>
              </a:rPr>
              <a:t>Family violence programmes</a:t>
            </a:r>
            <a:endParaRPr lang="en-NZ" dirty="0">
              <a:solidFill>
                <a:schemeClr val="tx2"/>
              </a:solidFill>
            </a:endParaRPr>
          </a:p>
          <a:p>
            <a:pPr marL="285750" indent="-285750">
              <a:buFont typeface="Arial" panose="020B0604020202020204" pitchFamily="34" charset="0"/>
              <a:buChar char="•"/>
            </a:pPr>
            <a:r>
              <a:rPr lang="en-NZ" dirty="0" smtClean="0">
                <a:solidFill>
                  <a:schemeClr val="tx2"/>
                </a:solidFill>
              </a:rPr>
              <a:t>Short motivational programme</a:t>
            </a:r>
            <a:endParaRPr lang="en-NZ" dirty="0">
              <a:solidFill>
                <a:schemeClr val="tx2"/>
              </a:solidFill>
            </a:endParaRPr>
          </a:p>
          <a:p>
            <a:pPr marL="285750" indent="-285750">
              <a:buFont typeface="Arial" panose="020B0604020202020204" pitchFamily="34" charset="0"/>
              <a:buChar char="•"/>
            </a:pPr>
            <a:r>
              <a:rPr lang="en-NZ" dirty="0" smtClean="0">
                <a:solidFill>
                  <a:schemeClr val="tx2"/>
                </a:solidFill>
              </a:rPr>
              <a:t>Short rehabilitative programme</a:t>
            </a:r>
          </a:p>
          <a:p>
            <a:pPr marL="285750" indent="-285750">
              <a:buFont typeface="Arial" panose="020B0604020202020204" pitchFamily="34" charset="0"/>
              <a:buChar char="•"/>
            </a:pPr>
            <a:r>
              <a:rPr lang="en-NZ" dirty="0" smtClean="0">
                <a:solidFill>
                  <a:schemeClr val="tx2"/>
                </a:solidFill>
              </a:rPr>
              <a:t>Te </a:t>
            </a:r>
            <a:r>
              <a:rPr lang="en-NZ" dirty="0" err="1" smtClean="0">
                <a:solidFill>
                  <a:schemeClr val="tx2"/>
                </a:solidFill>
              </a:rPr>
              <a:t>Tirohanga</a:t>
            </a:r>
            <a:r>
              <a:rPr lang="en-NZ" dirty="0" smtClean="0">
                <a:solidFill>
                  <a:schemeClr val="tx2"/>
                </a:solidFill>
              </a:rPr>
              <a:t> (Maori focus units)</a:t>
            </a:r>
          </a:p>
          <a:p>
            <a:pPr marL="285750" indent="-285750">
              <a:buFont typeface="Arial" panose="020B0604020202020204" pitchFamily="34" charset="0"/>
              <a:buChar char="•"/>
            </a:pPr>
            <a:r>
              <a:rPr lang="en-NZ" dirty="0" smtClean="0">
                <a:solidFill>
                  <a:schemeClr val="tx2"/>
                </a:solidFill>
              </a:rPr>
              <a:t>Pacific focus unit</a:t>
            </a:r>
          </a:p>
        </p:txBody>
      </p:sp>
    </p:spTree>
    <p:extLst>
      <p:ext uri="{BB962C8B-B14F-4D97-AF65-F5344CB8AC3E}">
        <p14:creationId xmlns:p14="http://schemas.microsoft.com/office/powerpoint/2010/main" val="176507128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444500"/>
            <a:ext cx="8966200" cy="1054100"/>
          </a:xfrm>
        </p:spPr>
        <p:txBody>
          <a:bodyPr/>
          <a:lstStyle/>
          <a:p>
            <a:pPr algn="ctr"/>
            <a:r>
              <a:rPr lang="en-NZ" sz="2800" dirty="0" smtClean="0"/>
              <a:t>Programmes and services </a:t>
            </a:r>
            <a:br>
              <a:rPr lang="en-NZ" sz="2800" dirty="0" smtClean="0"/>
            </a:br>
            <a:r>
              <a:rPr lang="en-NZ" sz="2800" dirty="0" smtClean="0"/>
              <a:t>available to offenders</a:t>
            </a:r>
            <a:endParaRPr lang="en-NZ" sz="2800" i="1" dirty="0"/>
          </a:p>
        </p:txBody>
      </p:sp>
      <p:sp>
        <p:nvSpPr>
          <p:cNvPr id="5" name="Rectangle 4"/>
          <p:cNvSpPr/>
          <p:nvPr/>
        </p:nvSpPr>
        <p:spPr>
          <a:xfrm>
            <a:off x="575556" y="4329100"/>
            <a:ext cx="6516724" cy="2308324"/>
          </a:xfrm>
          <a:prstGeom prst="rect">
            <a:avLst/>
          </a:prstGeom>
        </p:spPr>
        <p:txBody>
          <a:bodyPr wrap="square">
            <a:spAutoFit/>
          </a:bodyPr>
          <a:lstStyle/>
          <a:p>
            <a:r>
              <a:rPr lang="en-NZ" b="1" dirty="0" smtClean="0">
                <a:solidFill>
                  <a:schemeClr val="accent2"/>
                </a:solidFill>
              </a:rPr>
              <a:t>Reintegration support services </a:t>
            </a:r>
            <a:br>
              <a:rPr lang="en-NZ" b="1" dirty="0" smtClean="0">
                <a:solidFill>
                  <a:schemeClr val="accent2"/>
                </a:solidFill>
              </a:rPr>
            </a:br>
            <a:r>
              <a:rPr lang="en-NZ" b="1" dirty="0" smtClean="0">
                <a:solidFill>
                  <a:schemeClr val="accent2"/>
                </a:solidFill>
              </a:rPr>
              <a:t>(mainly for prisoners at time of release)</a:t>
            </a:r>
          </a:p>
          <a:p>
            <a:pPr marL="285750" indent="-285750">
              <a:buFont typeface="Arial" panose="020B0604020202020204" pitchFamily="34" charset="0"/>
              <a:buChar char="•"/>
            </a:pPr>
            <a:r>
              <a:rPr lang="en-NZ" dirty="0">
                <a:solidFill>
                  <a:schemeClr val="tx2"/>
                </a:solidFill>
              </a:rPr>
              <a:t>“Self-care” pre-release unit placement</a:t>
            </a:r>
          </a:p>
          <a:p>
            <a:pPr marL="285750" indent="-285750">
              <a:buFont typeface="Arial" panose="020B0604020202020204" pitchFamily="34" charset="0"/>
              <a:buChar char="•"/>
            </a:pPr>
            <a:r>
              <a:rPr lang="en-NZ" dirty="0" smtClean="0">
                <a:solidFill>
                  <a:schemeClr val="tx2"/>
                </a:solidFill>
              </a:rPr>
              <a:t>Release-to-work</a:t>
            </a:r>
            <a:endParaRPr lang="en-NZ" dirty="0">
              <a:solidFill>
                <a:schemeClr val="tx2"/>
              </a:solidFill>
            </a:endParaRPr>
          </a:p>
          <a:p>
            <a:pPr marL="285750" indent="-285750">
              <a:buFont typeface="Arial" panose="020B0604020202020204" pitchFamily="34" charset="0"/>
              <a:buChar char="•"/>
            </a:pPr>
            <a:r>
              <a:rPr lang="en-NZ" dirty="0" smtClean="0">
                <a:solidFill>
                  <a:schemeClr val="tx2"/>
                </a:solidFill>
              </a:rPr>
              <a:t>“Out of gate” prisoner navigation/support service</a:t>
            </a:r>
          </a:p>
          <a:p>
            <a:pPr marL="285750" indent="-285750">
              <a:buFont typeface="Arial" panose="020B0604020202020204" pitchFamily="34" charset="0"/>
              <a:buChar char="•"/>
            </a:pPr>
            <a:r>
              <a:rPr lang="en-NZ" dirty="0" smtClean="0">
                <a:solidFill>
                  <a:schemeClr val="tx2"/>
                </a:solidFill>
              </a:rPr>
              <a:t>Supported accommodation (short-term)</a:t>
            </a:r>
          </a:p>
          <a:p>
            <a:pPr marL="285750" indent="-285750">
              <a:buFont typeface="Arial" panose="020B0604020202020204" pitchFamily="34" charset="0"/>
              <a:buChar char="•"/>
            </a:pPr>
            <a:r>
              <a:rPr lang="en-NZ" dirty="0" smtClean="0">
                <a:solidFill>
                  <a:schemeClr val="tx2"/>
                </a:solidFill>
              </a:rPr>
              <a:t>“Work and living skills” courses</a:t>
            </a:r>
          </a:p>
          <a:p>
            <a:pPr marL="285750" indent="-285750">
              <a:buFont typeface="Arial" panose="020B0604020202020204" pitchFamily="34" charset="0"/>
              <a:buChar char="•"/>
            </a:pPr>
            <a:r>
              <a:rPr lang="en-NZ" dirty="0" smtClean="0">
                <a:solidFill>
                  <a:schemeClr val="tx2"/>
                </a:solidFill>
              </a:rPr>
              <a:t>Drivers’ license </a:t>
            </a:r>
          </a:p>
        </p:txBody>
      </p:sp>
      <p:sp>
        <p:nvSpPr>
          <p:cNvPr id="9" name="Rectangle 8"/>
          <p:cNvSpPr/>
          <p:nvPr/>
        </p:nvSpPr>
        <p:spPr>
          <a:xfrm>
            <a:off x="575556" y="1952836"/>
            <a:ext cx="3734406" cy="1477328"/>
          </a:xfrm>
          <a:prstGeom prst="rect">
            <a:avLst/>
          </a:prstGeom>
        </p:spPr>
        <p:txBody>
          <a:bodyPr wrap="square">
            <a:spAutoFit/>
          </a:bodyPr>
          <a:lstStyle/>
          <a:p>
            <a:r>
              <a:rPr lang="en-NZ" b="1" dirty="0" smtClean="0">
                <a:solidFill>
                  <a:schemeClr val="accent2"/>
                </a:solidFill>
              </a:rPr>
              <a:t>Education</a:t>
            </a:r>
          </a:p>
          <a:p>
            <a:pPr marL="285750" indent="-285750">
              <a:buFont typeface="Arial" panose="020B0604020202020204" pitchFamily="34" charset="0"/>
              <a:buChar char="•"/>
            </a:pPr>
            <a:r>
              <a:rPr lang="en-NZ" dirty="0" smtClean="0">
                <a:solidFill>
                  <a:schemeClr val="tx2"/>
                </a:solidFill>
              </a:rPr>
              <a:t>Literacy/numeracy ed.</a:t>
            </a:r>
          </a:p>
          <a:p>
            <a:pPr marL="285750" indent="-285750">
              <a:buFont typeface="Arial" panose="020B0604020202020204" pitchFamily="34" charset="0"/>
              <a:buChar char="•"/>
            </a:pPr>
            <a:r>
              <a:rPr lang="en-NZ" dirty="0" smtClean="0">
                <a:solidFill>
                  <a:schemeClr val="tx2"/>
                </a:solidFill>
              </a:rPr>
              <a:t>School qualifications</a:t>
            </a:r>
          </a:p>
          <a:p>
            <a:pPr marL="285750" indent="-285750">
              <a:buFont typeface="Arial" panose="020B0604020202020204" pitchFamily="34" charset="0"/>
              <a:buChar char="•"/>
            </a:pPr>
            <a:r>
              <a:rPr lang="en-NZ" dirty="0" smtClean="0">
                <a:solidFill>
                  <a:schemeClr val="tx2"/>
                </a:solidFill>
              </a:rPr>
              <a:t>Trade training qualifications</a:t>
            </a:r>
          </a:p>
          <a:p>
            <a:pPr marL="285750" indent="-285750">
              <a:buFont typeface="Arial" panose="020B0604020202020204" pitchFamily="34" charset="0"/>
              <a:buChar char="•"/>
            </a:pPr>
            <a:r>
              <a:rPr lang="en-NZ" dirty="0" smtClean="0">
                <a:solidFill>
                  <a:schemeClr val="tx2"/>
                </a:solidFill>
              </a:rPr>
              <a:t>Tertiary-level study</a:t>
            </a:r>
          </a:p>
        </p:txBody>
      </p:sp>
      <p:sp>
        <p:nvSpPr>
          <p:cNvPr id="10" name="Rectangle 9"/>
          <p:cNvSpPr/>
          <p:nvPr/>
        </p:nvSpPr>
        <p:spPr>
          <a:xfrm>
            <a:off x="4824028" y="1952836"/>
            <a:ext cx="3982652" cy="2031325"/>
          </a:xfrm>
          <a:prstGeom prst="rect">
            <a:avLst/>
          </a:prstGeom>
        </p:spPr>
        <p:txBody>
          <a:bodyPr wrap="square">
            <a:spAutoFit/>
          </a:bodyPr>
          <a:lstStyle/>
          <a:p>
            <a:r>
              <a:rPr lang="en-NZ" b="1" dirty="0" smtClean="0">
                <a:solidFill>
                  <a:schemeClr val="accent2"/>
                </a:solidFill>
              </a:rPr>
              <a:t>In-prison </a:t>
            </a:r>
            <a:r>
              <a:rPr lang="en-NZ" b="1" dirty="0">
                <a:solidFill>
                  <a:schemeClr val="accent2"/>
                </a:solidFill>
              </a:rPr>
              <a:t>industry placements</a:t>
            </a:r>
          </a:p>
          <a:p>
            <a:pPr marL="285750" indent="-285750">
              <a:buFont typeface="Arial" panose="020B0604020202020204" pitchFamily="34" charset="0"/>
              <a:buChar char="•"/>
            </a:pPr>
            <a:r>
              <a:rPr lang="en-NZ" dirty="0" smtClean="0">
                <a:solidFill>
                  <a:schemeClr val="tx2"/>
                </a:solidFill>
              </a:rPr>
              <a:t>Farming </a:t>
            </a:r>
            <a:r>
              <a:rPr lang="en-NZ" dirty="0">
                <a:solidFill>
                  <a:schemeClr val="tx2"/>
                </a:solidFill>
              </a:rPr>
              <a:t>/ forestry</a:t>
            </a:r>
          </a:p>
          <a:p>
            <a:pPr marL="285750" indent="-285750">
              <a:buFont typeface="Arial" panose="020B0604020202020204" pitchFamily="34" charset="0"/>
              <a:buChar char="•"/>
            </a:pPr>
            <a:r>
              <a:rPr lang="en-NZ" dirty="0" smtClean="0">
                <a:solidFill>
                  <a:schemeClr val="tx2"/>
                </a:solidFill>
              </a:rPr>
              <a:t>Joinery </a:t>
            </a:r>
            <a:r>
              <a:rPr lang="en-NZ" dirty="0">
                <a:solidFill>
                  <a:schemeClr val="tx2"/>
                </a:solidFill>
              </a:rPr>
              <a:t>/ timber</a:t>
            </a:r>
          </a:p>
          <a:p>
            <a:pPr marL="285750" indent="-285750">
              <a:buFont typeface="Arial" panose="020B0604020202020204" pitchFamily="34" charset="0"/>
              <a:buChar char="•"/>
            </a:pPr>
            <a:r>
              <a:rPr lang="en-NZ" dirty="0" smtClean="0">
                <a:solidFill>
                  <a:schemeClr val="tx2"/>
                </a:solidFill>
              </a:rPr>
              <a:t>Manufacturing</a:t>
            </a:r>
            <a:endParaRPr lang="en-NZ" dirty="0">
              <a:solidFill>
                <a:schemeClr val="tx2"/>
              </a:solidFill>
            </a:endParaRPr>
          </a:p>
          <a:p>
            <a:pPr marL="285750" indent="-285750">
              <a:buFont typeface="Arial" panose="020B0604020202020204" pitchFamily="34" charset="0"/>
              <a:buChar char="•"/>
            </a:pPr>
            <a:r>
              <a:rPr lang="en-NZ" dirty="0" smtClean="0">
                <a:solidFill>
                  <a:schemeClr val="tx2"/>
                </a:solidFill>
              </a:rPr>
              <a:t>Engineering</a:t>
            </a:r>
            <a:endParaRPr lang="en-NZ" dirty="0">
              <a:solidFill>
                <a:schemeClr val="tx2"/>
              </a:solidFill>
            </a:endParaRPr>
          </a:p>
          <a:p>
            <a:pPr marL="285750" indent="-285750">
              <a:buFont typeface="Arial" panose="020B0604020202020204" pitchFamily="34" charset="0"/>
              <a:buChar char="•"/>
            </a:pPr>
            <a:r>
              <a:rPr lang="en-NZ" dirty="0" smtClean="0">
                <a:solidFill>
                  <a:schemeClr val="tx2"/>
                </a:solidFill>
              </a:rPr>
              <a:t>Catering </a:t>
            </a:r>
            <a:r>
              <a:rPr lang="en-NZ" dirty="0">
                <a:solidFill>
                  <a:schemeClr val="tx2"/>
                </a:solidFill>
              </a:rPr>
              <a:t>/ kitchen</a:t>
            </a:r>
          </a:p>
          <a:p>
            <a:pPr marL="742950" lvl="1" indent="-285750">
              <a:buFont typeface="Arial" panose="020B0604020202020204" pitchFamily="34" charset="0"/>
              <a:buChar char="•"/>
            </a:pPr>
            <a:endParaRPr lang="en-NZ" dirty="0">
              <a:solidFill>
                <a:schemeClr val="tx2"/>
              </a:solidFill>
            </a:endParaRPr>
          </a:p>
        </p:txBody>
      </p:sp>
    </p:spTree>
    <p:extLst>
      <p:ext uri="{BB962C8B-B14F-4D97-AF65-F5344CB8AC3E}">
        <p14:creationId xmlns:p14="http://schemas.microsoft.com/office/powerpoint/2010/main" val="50283947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NZ" sz="2800" dirty="0" smtClean="0"/>
              <a:t/>
            </a:r>
            <a:br>
              <a:rPr lang="en-NZ" sz="2800" dirty="0" smtClean="0"/>
            </a:br>
            <a:r>
              <a:rPr lang="en-NZ" sz="2800" dirty="0" smtClean="0"/>
              <a:t>Rehabilitation Quotient (RQ) method</a:t>
            </a:r>
            <a:br>
              <a:rPr lang="en-NZ" sz="2800" dirty="0" smtClean="0"/>
            </a:br>
            <a:endParaRPr lang="en-NZ" sz="2800" dirty="0">
              <a:solidFill>
                <a:schemeClr val="tx2"/>
              </a:solidFill>
            </a:endParaRPr>
          </a:p>
        </p:txBody>
      </p:sp>
      <p:sp>
        <p:nvSpPr>
          <p:cNvPr id="3" name="Content Placeholder 2"/>
          <p:cNvSpPr>
            <a:spLocks noGrp="1"/>
          </p:cNvSpPr>
          <p:nvPr>
            <p:ph idx="4294967295"/>
          </p:nvPr>
        </p:nvSpPr>
        <p:spPr>
          <a:xfrm>
            <a:off x="394752" y="1736812"/>
            <a:ext cx="8407400" cy="5040560"/>
          </a:xfrm>
        </p:spPr>
        <p:txBody>
          <a:bodyPr>
            <a:noAutofit/>
          </a:bodyPr>
          <a:lstStyle/>
          <a:p>
            <a:pPr>
              <a:lnSpc>
                <a:spcPct val="110000"/>
              </a:lnSpc>
              <a:spcBef>
                <a:spcPts val="1800"/>
              </a:spcBef>
            </a:pPr>
            <a:r>
              <a:rPr lang="en-NZ" b="1" spc="0" dirty="0" smtClean="0"/>
              <a:t>statistical measure </a:t>
            </a:r>
            <a:r>
              <a:rPr lang="en-NZ" spc="0" dirty="0" smtClean="0"/>
              <a:t>of programme effects (reduced reoffending) </a:t>
            </a:r>
          </a:p>
          <a:p>
            <a:pPr>
              <a:lnSpc>
                <a:spcPct val="110000"/>
              </a:lnSpc>
              <a:spcBef>
                <a:spcPts val="1800"/>
              </a:spcBef>
            </a:pPr>
            <a:r>
              <a:rPr lang="en-NZ" spc="0" dirty="0" smtClean="0"/>
              <a:t>conducted </a:t>
            </a:r>
            <a:r>
              <a:rPr lang="en-NZ" b="1" spc="0" dirty="0" smtClean="0"/>
              <a:t>separately </a:t>
            </a:r>
            <a:r>
              <a:rPr lang="en-NZ" spc="0" dirty="0" smtClean="0"/>
              <a:t>on specific rehab programmes and services</a:t>
            </a:r>
            <a:endParaRPr lang="en-NZ" spc="0" dirty="0"/>
          </a:p>
          <a:p>
            <a:pPr>
              <a:lnSpc>
                <a:spcPct val="110000"/>
              </a:lnSpc>
              <a:spcBef>
                <a:spcPts val="1800"/>
              </a:spcBef>
            </a:pPr>
            <a:r>
              <a:rPr lang="en-NZ" spc="0" dirty="0" smtClean="0"/>
              <a:t>based on rates of </a:t>
            </a:r>
            <a:r>
              <a:rPr lang="en-NZ" b="1" spc="0" dirty="0" smtClean="0"/>
              <a:t>reconviction and re-imprisonment </a:t>
            </a:r>
            <a:r>
              <a:rPr lang="en-NZ" spc="0" dirty="0" smtClean="0"/>
              <a:t>for new offences within 12 months of release or programme end </a:t>
            </a:r>
          </a:p>
          <a:p>
            <a:pPr>
              <a:lnSpc>
                <a:spcPct val="110000"/>
              </a:lnSpc>
              <a:spcBef>
                <a:spcPts val="1800"/>
              </a:spcBef>
            </a:pPr>
            <a:r>
              <a:rPr lang="en-NZ" b="1" spc="0" dirty="0" smtClean="0"/>
              <a:t>compares</a:t>
            </a:r>
            <a:r>
              <a:rPr lang="en-NZ" spc="0" dirty="0" smtClean="0"/>
              <a:t> reconviction </a:t>
            </a:r>
            <a:r>
              <a:rPr lang="en-NZ" spc="0" dirty="0"/>
              <a:t>and re-imprisonment rates </a:t>
            </a:r>
            <a:r>
              <a:rPr lang="en-NZ" spc="0" dirty="0" smtClean="0"/>
              <a:t>(RI) of </a:t>
            </a:r>
            <a:r>
              <a:rPr lang="en-NZ" spc="0" dirty="0"/>
              <a:t>a </a:t>
            </a:r>
            <a:r>
              <a:rPr lang="en-NZ" spc="0" dirty="0" smtClean="0"/>
              <a:t>comparable group of </a:t>
            </a:r>
            <a:r>
              <a:rPr lang="en-NZ" spc="0" dirty="0"/>
              <a:t>offenders </a:t>
            </a:r>
            <a:r>
              <a:rPr lang="en-NZ" spc="0" dirty="0" smtClean="0"/>
              <a:t>who did/did not not receive that </a:t>
            </a:r>
            <a:r>
              <a:rPr lang="en-NZ" spc="0" dirty="0"/>
              <a:t>rehabilitative programme </a:t>
            </a:r>
            <a:r>
              <a:rPr lang="en-NZ" spc="0" dirty="0" smtClean="0"/>
              <a:t>or intervention </a:t>
            </a:r>
          </a:p>
          <a:p>
            <a:pPr>
              <a:lnSpc>
                <a:spcPct val="110000"/>
              </a:lnSpc>
              <a:spcBef>
                <a:spcPts val="1800"/>
              </a:spcBef>
            </a:pPr>
            <a:r>
              <a:rPr lang="en-NZ" spc="0" dirty="0" smtClean="0"/>
              <a:t>percentage-point differences in rates between treatment and comparison group = programme </a:t>
            </a:r>
            <a:r>
              <a:rPr lang="en-NZ" b="1" spc="0" dirty="0" smtClean="0"/>
              <a:t>“effect size” </a:t>
            </a:r>
          </a:p>
          <a:p>
            <a:pPr>
              <a:lnSpc>
                <a:spcPct val="110000"/>
              </a:lnSpc>
              <a:spcBef>
                <a:spcPts val="1800"/>
              </a:spcBef>
            </a:pPr>
            <a:r>
              <a:rPr lang="en-NZ" spc="0" dirty="0" smtClean="0"/>
              <a:t>can </a:t>
            </a:r>
            <a:r>
              <a:rPr lang="en-NZ" spc="0" dirty="0"/>
              <a:t>also be </a:t>
            </a:r>
            <a:r>
              <a:rPr lang="en-NZ" spc="0" dirty="0" smtClean="0"/>
              <a:t>calculated based </a:t>
            </a:r>
            <a:r>
              <a:rPr lang="en-NZ" spc="0" dirty="0"/>
              <a:t>on re-offending </a:t>
            </a:r>
            <a:r>
              <a:rPr lang="en-NZ" b="1" spc="0" dirty="0"/>
              <a:t>seriousness</a:t>
            </a:r>
          </a:p>
          <a:p>
            <a:pPr>
              <a:lnSpc>
                <a:spcPct val="110000"/>
              </a:lnSpc>
              <a:spcBef>
                <a:spcPts val="1800"/>
              </a:spcBef>
            </a:pPr>
            <a:endParaRPr lang="en-NZ" spc="0" dirty="0"/>
          </a:p>
        </p:txBody>
      </p:sp>
      <p:sp>
        <p:nvSpPr>
          <p:cNvPr id="5" name="Title 1"/>
          <p:cNvSpPr txBox="1">
            <a:spLocks/>
          </p:cNvSpPr>
          <p:nvPr/>
        </p:nvSpPr>
        <p:spPr>
          <a:xfrm>
            <a:off x="384192" y="815979"/>
            <a:ext cx="8381260" cy="59958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endParaRPr lang="en-NZ" sz="2000" dirty="0"/>
          </a:p>
        </p:txBody>
      </p:sp>
    </p:spTree>
    <p:extLst>
      <p:ext uri="{BB962C8B-B14F-4D97-AF65-F5344CB8AC3E}">
        <p14:creationId xmlns:p14="http://schemas.microsoft.com/office/powerpoint/2010/main" val="234442229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NZ" sz="2800" dirty="0" smtClean="0"/>
              <a:t>Calculating reoffending rates</a:t>
            </a:r>
            <a:endParaRPr lang="en-NZ" sz="2800" dirty="0"/>
          </a:p>
        </p:txBody>
      </p:sp>
      <p:pic>
        <p:nvPicPr>
          <p:cNvPr id="1038"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9792" y="3101848"/>
            <a:ext cx="6084369" cy="654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9"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5939" y="4201269"/>
            <a:ext cx="4928222" cy="654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0" name="Picture 1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87259" y="5094064"/>
            <a:ext cx="3596902" cy="654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512" y="1946422"/>
            <a:ext cx="8805402" cy="116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8308774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558709" y="2815321"/>
            <a:ext cx="1932580" cy="646331"/>
          </a:xfrm>
          <a:prstGeom prst="rect">
            <a:avLst/>
          </a:prstGeom>
          <a:noFill/>
        </p:spPr>
        <p:txBody>
          <a:bodyPr wrap="none" rtlCol="0">
            <a:spAutoFit/>
          </a:bodyPr>
          <a:lstStyle/>
          <a:p>
            <a:pPr algn="ctr"/>
            <a:r>
              <a:rPr lang="en-NZ" dirty="0" smtClean="0">
                <a:solidFill>
                  <a:schemeClr val="tx2"/>
                </a:solidFill>
              </a:rPr>
              <a:t>Did not complete </a:t>
            </a:r>
            <a:br>
              <a:rPr lang="en-NZ" dirty="0" smtClean="0">
                <a:solidFill>
                  <a:schemeClr val="tx2"/>
                </a:solidFill>
              </a:rPr>
            </a:br>
            <a:r>
              <a:rPr lang="en-NZ" dirty="0" smtClean="0">
                <a:solidFill>
                  <a:schemeClr val="tx2"/>
                </a:solidFill>
              </a:rPr>
              <a:t>programme</a:t>
            </a:r>
            <a:endParaRPr lang="en-NZ" dirty="0">
              <a:solidFill>
                <a:schemeClr val="tx2"/>
              </a:solidFill>
            </a:endParaRPr>
          </a:p>
        </p:txBody>
      </p:sp>
      <p:grpSp>
        <p:nvGrpSpPr>
          <p:cNvPr id="136" name="Group 135"/>
          <p:cNvGrpSpPr/>
          <p:nvPr/>
        </p:nvGrpSpPr>
        <p:grpSpPr>
          <a:xfrm>
            <a:off x="6415054" y="3601352"/>
            <a:ext cx="1306912" cy="439816"/>
            <a:chOff x="6415054" y="3602324"/>
            <a:chExt cx="1306912" cy="439816"/>
          </a:xfrm>
        </p:grpSpPr>
        <p:pic>
          <p:nvPicPr>
            <p:cNvPr id="12"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15054" y="3602324"/>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01830" y="3602324"/>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8606" y="3602324"/>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75382" y="3602324"/>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158" y="3602324"/>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48934" y="3602324"/>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35710" y="3602324"/>
              <a:ext cx="186256" cy="439816"/>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37" name="Group 136"/>
          <p:cNvGrpSpPr/>
          <p:nvPr/>
        </p:nvGrpSpPr>
        <p:grpSpPr>
          <a:xfrm>
            <a:off x="6414980" y="4041223"/>
            <a:ext cx="933384" cy="439816"/>
            <a:chOff x="6414980" y="4042195"/>
            <a:chExt cx="933384" cy="439816"/>
          </a:xfrm>
        </p:grpSpPr>
        <p:pic>
          <p:nvPicPr>
            <p:cNvPr id="19"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14980" y="4042195"/>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01762" y="4042195"/>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8544" y="4042195"/>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75326" y="4042195"/>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108" y="4042195"/>
              <a:ext cx="186256" cy="439816"/>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38" name="Group 137"/>
          <p:cNvGrpSpPr/>
          <p:nvPr/>
        </p:nvGrpSpPr>
        <p:grpSpPr>
          <a:xfrm>
            <a:off x="6414622" y="4481094"/>
            <a:ext cx="1120276" cy="439816"/>
            <a:chOff x="6414622" y="4482066"/>
            <a:chExt cx="1120276" cy="439816"/>
          </a:xfrm>
        </p:grpSpPr>
        <p:pic>
          <p:nvPicPr>
            <p:cNvPr id="26"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14622" y="4482066"/>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01426" y="4482066"/>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8230" y="4482066"/>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75034" y="4482066"/>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1838" y="4482066"/>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48642" y="4482066"/>
              <a:ext cx="186256" cy="439816"/>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39" name="Group 138"/>
          <p:cNvGrpSpPr/>
          <p:nvPr/>
        </p:nvGrpSpPr>
        <p:grpSpPr>
          <a:xfrm>
            <a:off x="6414622" y="4920965"/>
            <a:ext cx="933472" cy="439816"/>
            <a:chOff x="6414622" y="4921937"/>
            <a:chExt cx="933472" cy="439816"/>
          </a:xfrm>
        </p:grpSpPr>
        <p:pic>
          <p:nvPicPr>
            <p:cNvPr id="33"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14622" y="4921937"/>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01426" y="4921937"/>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8230" y="4921937"/>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75034" y="4921937"/>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1838" y="4921937"/>
              <a:ext cx="186256" cy="439816"/>
            </a:xfrm>
            <a:prstGeom prst="rect">
              <a:avLst/>
            </a:prstGeom>
            <a:noFill/>
            <a:extLst>
              <a:ext uri="{909E8E84-426E-40DD-AFC4-6F175D3DCCD1}">
                <a14:hiddenFill xmlns:a14="http://schemas.microsoft.com/office/drawing/2010/main">
                  <a:solidFill>
                    <a:srgbClr val="FFFFFF"/>
                  </a:solidFill>
                </a14:hiddenFill>
              </a:ext>
            </a:extLst>
          </p:spPr>
        </p:pic>
      </p:grpSp>
      <p:sp>
        <p:nvSpPr>
          <p:cNvPr id="57" name="Title 1"/>
          <p:cNvSpPr txBox="1">
            <a:spLocks/>
          </p:cNvSpPr>
          <p:nvPr/>
        </p:nvSpPr>
        <p:spPr>
          <a:xfrm>
            <a:off x="71500" y="440668"/>
            <a:ext cx="9001000" cy="10801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r>
              <a:rPr lang="en-NZ" sz="2800" dirty="0" smtClean="0"/>
              <a:t>RQ PROPENSITY score MATCHING</a:t>
            </a:r>
            <a:endParaRPr lang="en-NZ" sz="2800" dirty="0"/>
          </a:p>
        </p:txBody>
      </p:sp>
      <p:sp>
        <p:nvSpPr>
          <p:cNvPr id="9" name="TextBox 8"/>
          <p:cNvSpPr txBox="1"/>
          <p:nvPr/>
        </p:nvSpPr>
        <p:spPr>
          <a:xfrm>
            <a:off x="5213800" y="2815321"/>
            <a:ext cx="1351910" cy="646331"/>
          </a:xfrm>
          <a:prstGeom prst="rect">
            <a:avLst/>
          </a:prstGeom>
          <a:noFill/>
        </p:spPr>
        <p:txBody>
          <a:bodyPr wrap="none" rtlCol="0">
            <a:spAutoFit/>
          </a:bodyPr>
          <a:lstStyle/>
          <a:p>
            <a:pPr algn="ctr"/>
            <a:r>
              <a:rPr lang="en-NZ" dirty="0" smtClean="0">
                <a:solidFill>
                  <a:schemeClr val="tx2"/>
                </a:solidFill>
              </a:rPr>
              <a:t>Completed</a:t>
            </a:r>
            <a:br>
              <a:rPr lang="en-NZ" dirty="0" smtClean="0">
                <a:solidFill>
                  <a:schemeClr val="tx2"/>
                </a:solidFill>
              </a:rPr>
            </a:br>
            <a:r>
              <a:rPr lang="en-NZ" dirty="0" smtClean="0">
                <a:solidFill>
                  <a:schemeClr val="tx2"/>
                </a:solidFill>
              </a:rPr>
              <a:t>programme</a:t>
            </a:r>
            <a:endParaRPr lang="en-NZ" dirty="0">
              <a:solidFill>
                <a:schemeClr val="tx2"/>
              </a:solidFill>
            </a:endParaRPr>
          </a:p>
        </p:txBody>
      </p:sp>
      <p:pic>
        <p:nvPicPr>
          <p:cNvPr id="47"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28366" y="3601297"/>
            <a:ext cx="186256" cy="439816"/>
          </a:xfrm>
          <a:prstGeom prst="rect">
            <a:avLst/>
          </a:prstGeom>
          <a:noFill/>
          <a:extLst>
            <a:ext uri="{909E8E84-426E-40DD-AFC4-6F175D3DCCD1}">
              <a14:hiddenFill xmlns:a14="http://schemas.microsoft.com/office/drawing/2010/main">
                <a:solidFill>
                  <a:srgbClr val="FFFFFF"/>
                </a:solidFill>
              </a14:hiddenFill>
            </a:ext>
          </a:extLst>
        </p:spPr>
      </p:pic>
      <p:grpSp>
        <p:nvGrpSpPr>
          <p:cNvPr id="133" name="Group 132"/>
          <p:cNvGrpSpPr/>
          <p:nvPr/>
        </p:nvGrpSpPr>
        <p:grpSpPr>
          <a:xfrm>
            <a:off x="5854802" y="4040029"/>
            <a:ext cx="559820" cy="439816"/>
            <a:chOff x="5854802" y="4041001"/>
            <a:chExt cx="559820" cy="439816"/>
          </a:xfrm>
        </p:grpSpPr>
        <p:pic>
          <p:nvPicPr>
            <p:cNvPr id="52"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54802" y="4041001"/>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53"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41584" y="4041001"/>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54"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28366" y="4041001"/>
              <a:ext cx="186256" cy="439816"/>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34" name="Group 133"/>
          <p:cNvGrpSpPr/>
          <p:nvPr/>
        </p:nvGrpSpPr>
        <p:grpSpPr>
          <a:xfrm>
            <a:off x="6041036" y="4479845"/>
            <a:ext cx="373060" cy="439816"/>
            <a:chOff x="6041036" y="4480817"/>
            <a:chExt cx="373060" cy="439816"/>
          </a:xfrm>
        </p:grpSpPr>
        <p:pic>
          <p:nvPicPr>
            <p:cNvPr id="70"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41036" y="4480817"/>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71"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27840" y="4480817"/>
              <a:ext cx="186256" cy="439816"/>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35" name="Group 134"/>
          <p:cNvGrpSpPr/>
          <p:nvPr/>
        </p:nvGrpSpPr>
        <p:grpSpPr>
          <a:xfrm>
            <a:off x="6041036" y="4919716"/>
            <a:ext cx="373060" cy="439816"/>
            <a:chOff x="6041036" y="4920688"/>
            <a:chExt cx="373060" cy="439816"/>
          </a:xfrm>
        </p:grpSpPr>
        <p:pic>
          <p:nvPicPr>
            <p:cNvPr id="77"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41036" y="4920688"/>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78"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27840" y="4920688"/>
              <a:ext cx="186256" cy="439816"/>
            </a:xfrm>
            <a:prstGeom prst="rect">
              <a:avLst/>
            </a:prstGeom>
            <a:noFill/>
            <a:extLst>
              <a:ext uri="{909E8E84-426E-40DD-AFC4-6F175D3DCCD1}">
                <a14:hiddenFill xmlns:a14="http://schemas.microsoft.com/office/drawing/2010/main">
                  <a:solidFill>
                    <a:srgbClr val="FFFFFF"/>
                  </a:solidFill>
                </a14:hiddenFill>
              </a:ext>
            </a:extLst>
          </p:spPr>
        </p:pic>
      </p:grpSp>
      <p:sp>
        <p:nvSpPr>
          <p:cNvPr id="92" name="TextBox 91"/>
          <p:cNvSpPr txBox="1"/>
          <p:nvPr/>
        </p:nvSpPr>
        <p:spPr>
          <a:xfrm>
            <a:off x="254976" y="1811348"/>
            <a:ext cx="3596944" cy="369332"/>
          </a:xfrm>
          <a:prstGeom prst="rect">
            <a:avLst/>
          </a:prstGeom>
          <a:noFill/>
        </p:spPr>
        <p:txBody>
          <a:bodyPr wrap="square" rtlCol="0">
            <a:spAutoFit/>
          </a:bodyPr>
          <a:lstStyle/>
          <a:p>
            <a:r>
              <a:rPr lang="en-NZ" dirty="0" smtClean="0"/>
              <a:t>Offenders are matched on risk:</a:t>
            </a:r>
            <a:endParaRPr lang="en-NZ" dirty="0"/>
          </a:p>
        </p:txBody>
      </p:sp>
      <p:sp>
        <p:nvSpPr>
          <p:cNvPr id="93" name="TextBox 92"/>
          <p:cNvSpPr txBox="1"/>
          <p:nvPr/>
        </p:nvSpPr>
        <p:spPr>
          <a:xfrm>
            <a:off x="254976" y="2267077"/>
            <a:ext cx="3745524" cy="2862322"/>
          </a:xfrm>
          <a:prstGeom prst="rect">
            <a:avLst/>
          </a:prstGeom>
          <a:noFill/>
        </p:spPr>
        <p:txBody>
          <a:bodyPr wrap="square" rtlCol="0">
            <a:spAutoFit/>
          </a:bodyPr>
          <a:lstStyle/>
          <a:p>
            <a:pPr marL="285750" indent="-285750">
              <a:buFont typeface="Arial" panose="020B0604020202020204" pitchFamily="34" charset="0"/>
              <a:buChar char="•"/>
            </a:pPr>
            <a:r>
              <a:rPr lang="en-NZ" dirty="0" smtClean="0"/>
              <a:t>age, sex, ethnicity</a:t>
            </a:r>
          </a:p>
          <a:p>
            <a:pPr marL="285750" indent="-285750">
              <a:buFont typeface="Arial" panose="020B0604020202020204" pitchFamily="34" charset="0"/>
              <a:buChar char="•"/>
            </a:pPr>
            <a:r>
              <a:rPr lang="en-NZ" dirty="0" smtClean="0"/>
              <a:t>age at first conviction</a:t>
            </a:r>
          </a:p>
          <a:p>
            <a:pPr marL="285750" indent="-285750">
              <a:buFont typeface="Arial" panose="020B0604020202020204" pitchFamily="34" charset="0"/>
              <a:buChar char="•"/>
            </a:pPr>
            <a:r>
              <a:rPr lang="en-NZ" dirty="0" smtClean="0"/>
              <a:t>number </a:t>
            </a:r>
            <a:r>
              <a:rPr lang="en-NZ" dirty="0"/>
              <a:t>of previous convictions</a:t>
            </a:r>
          </a:p>
          <a:p>
            <a:pPr marL="285750" indent="-285750">
              <a:buFont typeface="Arial" panose="020B0604020202020204" pitchFamily="34" charset="0"/>
              <a:buChar char="•"/>
            </a:pPr>
            <a:r>
              <a:rPr lang="en-NZ" dirty="0" smtClean="0"/>
              <a:t>total number of sentences</a:t>
            </a:r>
          </a:p>
          <a:p>
            <a:pPr marL="285750" indent="-285750">
              <a:buFont typeface="Arial" panose="020B0604020202020204" pitchFamily="34" charset="0"/>
              <a:buChar char="•"/>
            </a:pPr>
            <a:r>
              <a:rPr lang="en-NZ" dirty="0" smtClean="0"/>
              <a:t>total time in prison to date</a:t>
            </a:r>
          </a:p>
          <a:p>
            <a:pPr marL="285750" indent="-285750">
              <a:buFont typeface="Arial" panose="020B0604020202020204" pitchFamily="34" charset="0"/>
              <a:buChar char="•"/>
            </a:pPr>
            <a:r>
              <a:rPr lang="en-NZ" dirty="0" smtClean="0"/>
              <a:t>summed seriousness of all offences</a:t>
            </a:r>
          </a:p>
          <a:p>
            <a:pPr marL="285750" indent="-285750">
              <a:buFont typeface="Arial" panose="020B0604020202020204" pitchFamily="34" charset="0"/>
              <a:buChar char="•"/>
            </a:pPr>
            <a:r>
              <a:rPr lang="en-NZ" dirty="0" smtClean="0"/>
              <a:t>(for sex offender programmes) type of offending </a:t>
            </a:r>
          </a:p>
          <a:p>
            <a:pPr marL="285750" indent="-285750">
              <a:buFont typeface="Arial" panose="020B0604020202020204" pitchFamily="34" charset="0"/>
              <a:buChar char="•"/>
            </a:pPr>
            <a:r>
              <a:rPr lang="en-NZ" dirty="0" smtClean="0"/>
              <a:t>actuarial </a:t>
            </a:r>
            <a:r>
              <a:rPr lang="en-NZ" dirty="0"/>
              <a:t>risk </a:t>
            </a:r>
            <a:r>
              <a:rPr lang="en-NZ" dirty="0" smtClean="0"/>
              <a:t>score (“</a:t>
            </a:r>
            <a:r>
              <a:rPr lang="en-NZ" smtClean="0"/>
              <a:t>RoC*RoI”)</a:t>
            </a:r>
            <a:endParaRPr lang="en-NZ" dirty="0"/>
          </a:p>
        </p:txBody>
      </p:sp>
      <p:sp>
        <p:nvSpPr>
          <p:cNvPr id="94" name="Oval 93"/>
          <p:cNvSpPr/>
          <p:nvPr/>
        </p:nvSpPr>
        <p:spPr>
          <a:xfrm>
            <a:off x="4668714" y="2224458"/>
            <a:ext cx="4199619" cy="4230593"/>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95" name="TextBox 94"/>
          <p:cNvSpPr txBox="1"/>
          <p:nvPr/>
        </p:nvSpPr>
        <p:spPr>
          <a:xfrm>
            <a:off x="5269434" y="1811348"/>
            <a:ext cx="2998177" cy="369332"/>
          </a:xfrm>
          <a:prstGeom prst="rect">
            <a:avLst/>
          </a:prstGeom>
          <a:noFill/>
        </p:spPr>
        <p:txBody>
          <a:bodyPr wrap="square" rtlCol="0">
            <a:spAutoFit/>
          </a:bodyPr>
          <a:lstStyle/>
          <a:p>
            <a:r>
              <a:rPr lang="en-NZ" dirty="0" smtClean="0"/>
              <a:t>Offenders released in a year</a:t>
            </a:r>
            <a:endParaRPr lang="en-NZ" dirty="0"/>
          </a:p>
        </p:txBody>
      </p:sp>
      <p:grpSp>
        <p:nvGrpSpPr>
          <p:cNvPr id="159" name="Group 158"/>
          <p:cNvGrpSpPr/>
          <p:nvPr/>
        </p:nvGrpSpPr>
        <p:grpSpPr>
          <a:xfrm>
            <a:off x="6217246" y="3821260"/>
            <a:ext cx="411170" cy="1319613"/>
            <a:chOff x="6217246" y="3821260"/>
            <a:chExt cx="411170" cy="1319613"/>
          </a:xfrm>
        </p:grpSpPr>
        <p:cxnSp>
          <p:nvCxnSpPr>
            <p:cNvPr id="158" name="Straight Arrow Connector 157"/>
            <p:cNvCxnSpPr/>
            <p:nvPr/>
          </p:nvCxnSpPr>
          <p:spPr>
            <a:xfrm>
              <a:off x="6217246" y="3821260"/>
              <a:ext cx="400050"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60" name="Straight Arrow Connector 159"/>
            <p:cNvCxnSpPr/>
            <p:nvPr/>
          </p:nvCxnSpPr>
          <p:spPr>
            <a:xfrm>
              <a:off x="6228366" y="4245797"/>
              <a:ext cx="400050"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61" name="Straight Arrow Connector 160"/>
            <p:cNvCxnSpPr/>
            <p:nvPr/>
          </p:nvCxnSpPr>
          <p:spPr>
            <a:xfrm>
              <a:off x="6228366" y="4701002"/>
              <a:ext cx="400050"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62" name="Straight Arrow Connector 161"/>
            <p:cNvCxnSpPr/>
            <p:nvPr/>
          </p:nvCxnSpPr>
          <p:spPr>
            <a:xfrm>
              <a:off x="6228366" y="5140873"/>
              <a:ext cx="400050"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9825049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35" presetClass="path" presetSubtype="0" accel="50000" decel="50000" fill="hold" nodeType="clickEffect">
                                  <p:stCondLst>
                                    <p:cond delay="0"/>
                                  </p:stCondLst>
                                  <p:childTnLst>
                                    <p:animMotion origin="layout" path="M 5.55556E-7 4.44444E-6 L -0.0401 -0.0007 " pathEditMode="relative" rAng="0" ptsTypes="AA">
                                      <p:cBhvr>
                                        <p:cTn id="28" dur="1000" fill="hold"/>
                                        <p:tgtEl>
                                          <p:spTgt spid="47"/>
                                        </p:tgtEl>
                                        <p:attrNameLst>
                                          <p:attrName>ppt_x</p:attrName>
                                          <p:attrName>ppt_y</p:attrName>
                                        </p:attrNameLst>
                                      </p:cBhvr>
                                      <p:rCtr x="-2014" y="-46"/>
                                    </p:animMotion>
                                  </p:childTnLst>
                                </p:cTn>
                              </p:par>
                              <p:par>
                                <p:cTn id="29" presetID="35" presetClass="path" presetSubtype="0" accel="50000" decel="50000" fill="hold" nodeType="withEffect">
                                  <p:stCondLst>
                                    <p:cond delay="0"/>
                                  </p:stCondLst>
                                  <p:childTnLst>
                                    <p:animMotion origin="layout" path="M -3.33333E-6 -4.44444E-6 L -0.03975 -0.00023 " pathEditMode="relative" rAng="0" ptsTypes="AA">
                                      <p:cBhvr>
                                        <p:cTn id="30" dur="1000" fill="hold"/>
                                        <p:tgtEl>
                                          <p:spTgt spid="133"/>
                                        </p:tgtEl>
                                        <p:attrNameLst>
                                          <p:attrName>ppt_x</p:attrName>
                                          <p:attrName>ppt_y</p:attrName>
                                        </p:attrNameLst>
                                      </p:cBhvr>
                                      <p:rCtr x="-1997" y="-23"/>
                                    </p:animMotion>
                                  </p:childTnLst>
                                </p:cTn>
                              </p:par>
                              <p:par>
                                <p:cTn id="31" presetID="35" presetClass="path" presetSubtype="0" accel="50000" decel="50000" fill="hold" nodeType="withEffect">
                                  <p:stCondLst>
                                    <p:cond delay="0"/>
                                  </p:stCondLst>
                                  <p:childTnLst>
                                    <p:animMotion origin="layout" path="M -2.77778E-6 -4.81481E-6 L -0.03993 -4.81481E-6 " pathEditMode="relative" rAng="0" ptsTypes="AA">
                                      <p:cBhvr>
                                        <p:cTn id="32" dur="1000" fill="hold"/>
                                        <p:tgtEl>
                                          <p:spTgt spid="134"/>
                                        </p:tgtEl>
                                        <p:attrNameLst>
                                          <p:attrName>ppt_x</p:attrName>
                                          <p:attrName>ppt_y</p:attrName>
                                        </p:attrNameLst>
                                      </p:cBhvr>
                                      <p:rCtr x="-1997" y="0"/>
                                    </p:animMotion>
                                  </p:childTnLst>
                                </p:cTn>
                              </p:par>
                              <p:par>
                                <p:cTn id="33" presetID="35" presetClass="path" presetSubtype="0" accel="50000" decel="50000" fill="hold" nodeType="withEffect">
                                  <p:stCondLst>
                                    <p:cond delay="0"/>
                                  </p:stCondLst>
                                  <p:childTnLst>
                                    <p:animMotion origin="layout" path="M -2.77778E-6 4.81481E-6 L -0.04097 4.81481E-6 " pathEditMode="relative" rAng="0" ptsTypes="AA">
                                      <p:cBhvr>
                                        <p:cTn id="34" dur="1000" fill="hold"/>
                                        <p:tgtEl>
                                          <p:spTgt spid="135"/>
                                        </p:tgtEl>
                                        <p:attrNameLst>
                                          <p:attrName>ppt_x</p:attrName>
                                          <p:attrName>ppt_y</p:attrName>
                                        </p:attrNameLst>
                                      </p:cBhvr>
                                      <p:rCtr x="-2049" y="0"/>
                                    </p:animMotion>
                                  </p:childTnLst>
                                </p:cTn>
                              </p:par>
                              <p:par>
                                <p:cTn id="35" presetID="63" presetClass="path" presetSubtype="0" accel="50000" decel="50000" fill="hold" nodeType="withEffect">
                                  <p:stCondLst>
                                    <p:cond delay="0"/>
                                  </p:stCondLst>
                                  <p:childTnLst>
                                    <p:animMotion origin="layout" path="M 3.33333E-6 4.44444E-6 L 0.04218 -0.00047 " pathEditMode="relative" rAng="0" ptsTypes="AA">
                                      <p:cBhvr>
                                        <p:cTn id="36" dur="1000" fill="hold"/>
                                        <p:tgtEl>
                                          <p:spTgt spid="136"/>
                                        </p:tgtEl>
                                        <p:attrNameLst>
                                          <p:attrName>ppt_x</p:attrName>
                                          <p:attrName>ppt_y</p:attrName>
                                        </p:attrNameLst>
                                      </p:cBhvr>
                                      <p:rCtr x="2101" y="-23"/>
                                    </p:animMotion>
                                  </p:childTnLst>
                                </p:cTn>
                              </p:par>
                              <p:par>
                                <p:cTn id="37" presetID="63" presetClass="path" presetSubtype="0" accel="50000" decel="50000" fill="hold" nodeType="withEffect">
                                  <p:stCondLst>
                                    <p:cond delay="0"/>
                                  </p:stCondLst>
                                  <p:childTnLst>
                                    <p:animMotion origin="layout" path="M -4.16667E-6 4.07407E-6 L 0.04132 -0.00024 " pathEditMode="relative" rAng="0" ptsTypes="AA">
                                      <p:cBhvr>
                                        <p:cTn id="38" dur="1000" fill="hold"/>
                                        <p:tgtEl>
                                          <p:spTgt spid="137"/>
                                        </p:tgtEl>
                                        <p:attrNameLst>
                                          <p:attrName>ppt_x</p:attrName>
                                          <p:attrName>ppt_y</p:attrName>
                                        </p:attrNameLst>
                                      </p:cBhvr>
                                      <p:rCtr x="2066" y="-23"/>
                                    </p:animMotion>
                                  </p:childTnLst>
                                </p:cTn>
                              </p:par>
                              <p:par>
                                <p:cTn id="39" presetID="63" presetClass="path" presetSubtype="0" accel="50000" decel="50000" fill="hold" nodeType="withEffect">
                                  <p:stCondLst>
                                    <p:cond delay="0"/>
                                  </p:stCondLst>
                                  <p:childTnLst>
                                    <p:animMotion origin="layout" path="M -3.61111E-6 3.7037E-6 L 0.04115 3.7037E-6 " pathEditMode="relative" rAng="0" ptsTypes="AA">
                                      <p:cBhvr>
                                        <p:cTn id="40" dur="1000" fill="hold"/>
                                        <p:tgtEl>
                                          <p:spTgt spid="138"/>
                                        </p:tgtEl>
                                        <p:attrNameLst>
                                          <p:attrName>ppt_x</p:attrName>
                                          <p:attrName>ppt_y</p:attrName>
                                        </p:attrNameLst>
                                      </p:cBhvr>
                                      <p:rCtr x="2049" y="0"/>
                                    </p:animMotion>
                                  </p:childTnLst>
                                </p:cTn>
                              </p:par>
                              <p:par>
                                <p:cTn id="41" presetID="63" presetClass="path" presetSubtype="0" accel="50000" decel="50000" fill="hold" nodeType="withEffect">
                                  <p:stCondLst>
                                    <p:cond delay="0"/>
                                  </p:stCondLst>
                                  <p:childTnLst>
                                    <p:animMotion origin="layout" path="M -4.16667E-6 3.33333E-6 L 0.04046 3.33333E-6 " pathEditMode="relative" rAng="0" ptsTypes="AA">
                                      <p:cBhvr>
                                        <p:cTn id="42" dur="1000" fill="hold"/>
                                        <p:tgtEl>
                                          <p:spTgt spid="139"/>
                                        </p:tgtEl>
                                        <p:attrNameLst>
                                          <p:attrName>ppt_x</p:attrName>
                                          <p:attrName>ppt_y</p:attrName>
                                        </p:attrNameLst>
                                      </p:cBhvr>
                                      <p:rCtr x="2014" y="0"/>
                                    </p:animMotion>
                                  </p:childTnLst>
                                </p:cTn>
                              </p:par>
                              <p:par>
                                <p:cTn id="43" presetID="1" presetClass="entr" presetSubtype="0" fill="hold" nodeType="withEffect">
                                  <p:stCondLst>
                                    <p:cond delay="0"/>
                                  </p:stCondLst>
                                  <p:childTnLst>
                                    <p:set>
                                      <p:cBhvr>
                                        <p:cTn id="44" dur="1" fill="hold">
                                          <p:stCondLst>
                                            <p:cond delay="0"/>
                                          </p:stCondLst>
                                        </p:cTn>
                                        <p:tgtEl>
                                          <p:spTgt spid="159"/>
                                        </p:tgtEl>
                                        <p:attrNameLst>
                                          <p:attrName>style.visibility</p:attrName>
                                        </p:attrNameLst>
                                      </p:cBhvr>
                                      <p:to>
                                        <p:strVal val="visible"/>
                                      </p:to>
                                    </p:set>
                                  </p:childTnLst>
                                </p:cTn>
                              </p:par>
                              <p:par>
                                <p:cTn id="45" presetID="10" presetClass="entr" presetSubtype="0" fill="hold" grpId="0" nodeType="with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1000"/>
                                        <p:tgtEl>
                                          <p:spTgt spid="9"/>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1"/>
                                        </p:tgtEl>
                                        <p:attrNameLst>
                                          <p:attrName>style.visibility</p:attrName>
                                        </p:attrNameLst>
                                      </p:cBhvr>
                                      <p:to>
                                        <p:strVal val="visible"/>
                                      </p:to>
                                    </p:set>
                                    <p:animEffect transition="in" filter="fade">
                                      <p:cBhvr>
                                        <p:cTn id="50" dur="1000"/>
                                        <p:tgtEl>
                                          <p:spTgt spid="11"/>
                                        </p:tgtEl>
                                      </p:cBhvr>
                                    </p:animEffec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9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93">
                                            <p:txEl>
                                              <p:pRg st="0" end="0"/>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93">
                                            <p:txEl>
                                              <p:pRg st="1" end="1"/>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93">
                                            <p:txEl>
                                              <p:pRg st="2" end="2"/>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93">
                                            <p:txEl>
                                              <p:pRg st="3" end="3"/>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93">
                                            <p:txEl>
                                              <p:pRg st="4" end="4"/>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93">
                                            <p:txEl>
                                              <p:pRg st="5" end="5"/>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93">
                                            <p:txEl>
                                              <p:pRg st="6" end="6"/>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9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9" grpId="0"/>
      <p:bldP spid="92" grpId="0"/>
      <p:bldP spid="93" grpId="0" build="p"/>
      <p:bldP spid="94" grpId="0" animBg="1"/>
      <p:bldP spid="9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p:cNvGraphicFramePr/>
          <p:nvPr>
            <p:extLst>
              <p:ext uri="{D42A27DB-BD31-4B8C-83A1-F6EECF244321}">
                <p14:modId xmlns:p14="http://schemas.microsoft.com/office/powerpoint/2010/main" val="2500930692"/>
              </p:ext>
            </p:extLst>
          </p:nvPr>
        </p:nvGraphicFramePr>
        <p:xfrm>
          <a:off x="1631031" y="1844824"/>
          <a:ext cx="5461249" cy="51983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p:nvPr>
            <p:extLst>
              <p:ext uri="{D42A27DB-BD31-4B8C-83A1-F6EECF244321}">
                <p14:modId xmlns:p14="http://schemas.microsoft.com/office/powerpoint/2010/main" val="2157736138"/>
              </p:ext>
            </p:extLst>
          </p:nvPr>
        </p:nvGraphicFramePr>
        <p:xfrm>
          <a:off x="1631031" y="2206298"/>
          <a:ext cx="5461249" cy="51983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Chart 11"/>
          <p:cNvGraphicFramePr/>
          <p:nvPr>
            <p:extLst>
              <p:ext uri="{D42A27DB-BD31-4B8C-83A1-F6EECF244321}">
                <p14:modId xmlns:p14="http://schemas.microsoft.com/office/powerpoint/2010/main" val="2670459035"/>
              </p:ext>
            </p:extLst>
          </p:nvPr>
        </p:nvGraphicFramePr>
        <p:xfrm>
          <a:off x="1631031" y="2567772"/>
          <a:ext cx="5461249" cy="51983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3" name="Chart 12"/>
          <p:cNvGraphicFramePr/>
          <p:nvPr>
            <p:extLst>
              <p:ext uri="{D42A27DB-BD31-4B8C-83A1-F6EECF244321}">
                <p14:modId xmlns:p14="http://schemas.microsoft.com/office/powerpoint/2010/main" val="3205030870"/>
              </p:ext>
            </p:extLst>
          </p:nvPr>
        </p:nvGraphicFramePr>
        <p:xfrm>
          <a:off x="1631031" y="2929246"/>
          <a:ext cx="5461249" cy="51983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4" name="Chart 13"/>
          <p:cNvGraphicFramePr/>
          <p:nvPr>
            <p:extLst>
              <p:ext uri="{D42A27DB-BD31-4B8C-83A1-F6EECF244321}">
                <p14:modId xmlns:p14="http://schemas.microsoft.com/office/powerpoint/2010/main" val="361821207"/>
              </p:ext>
            </p:extLst>
          </p:nvPr>
        </p:nvGraphicFramePr>
        <p:xfrm>
          <a:off x="1631031" y="3290720"/>
          <a:ext cx="5461249" cy="519832"/>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5" name="Chart 14"/>
          <p:cNvGraphicFramePr/>
          <p:nvPr>
            <p:extLst>
              <p:ext uri="{D42A27DB-BD31-4B8C-83A1-F6EECF244321}">
                <p14:modId xmlns:p14="http://schemas.microsoft.com/office/powerpoint/2010/main" val="1310528659"/>
              </p:ext>
            </p:extLst>
          </p:nvPr>
        </p:nvGraphicFramePr>
        <p:xfrm>
          <a:off x="1631031" y="3652194"/>
          <a:ext cx="5461249" cy="519832"/>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16" name="Chart 15"/>
          <p:cNvGraphicFramePr/>
          <p:nvPr>
            <p:extLst>
              <p:ext uri="{D42A27DB-BD31-4B8C-83A1-F6EECF244321}">
                <p14:modId xmlns:p14="http://schemas.microsoft.com/office/powerpoint/2010/main" val="752354104"/>
              </p:ext>
            </p:extLst>
          </p:nvPr>
        </p:nvGraphicFramePr>
        <p:xfrm>
          <a:off x="1631031" y="4359366"/>
          <a:ext cx="5461249" cy="519832"/>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17" name="Chart 16"/>
          <p:cNvGraphicFramePr/>
          <p:nvPr>
            <p:extLst>
              <p:ext uri="{D42A27DB-BD31-4B8C-83A1-F6EECF244321}">
                <p14:modId xmlns:p14="http://schemas.microsoft.com/office/powerpoint/2010/main" val="3303227536"/>
              </p:ext>
            </p:extLst>
          </p:nvPr>
        </p:nvGraphicFramePr>
        <p:xfrm>
          <a:off x="1631031" y="4013668"/>
          <a:ext cx="5461249" cy="504056"/>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18" name="Chart 17"/>
          <p:cNvGraphicFramePr/>
          <p:nvPr>
            <p:extLst>
              <p:ext uri="{D42A27DB-BD31-4B8C-83A1-F6EECF244321}">
                <p14:modId xmlns:p14="http://schemas.microsoft.com/office/powerpoint/2010/main" val="3863443852"/>
              </p:ext>
            </p:extLst>
          </p:nvPr>
        </p:nvGraphicFramePr>
        <p:xfrm>
          <a:off x="1631031" y="4720840"/>
          <a:ext cx="5461249" cy="519832"/>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9" name="Chart 18"/>
          <p:cNvGraphicFramePr/>
          <p:nvPr>
            <p:extLst>
              <p:ext uri="{D42A27DB-BD31-4B8C-83A1-F6EECF244321}">
                <p14:modId xmlns:p14="http://schemas.microsoft.com/office/powerpoint/2010/main" val="1512456792"/>
              </p:ext>
            </p:extLst>
          </p:nvPr>
        </p:nvGraphicFramePr>
        <p:xfrm>
          <a:off x="1631031" y="5082314"/>
          <a:ext cx="5461249" cy="519832"/>
        </p:xfrm>
        <a:graphic>
          <a:graphicData uri="http://schemas.openxmlformats.org/drawingml/2006/chart">
            <c:chart xmlns:c="http://schemas.openxmlformats.org/drawingml/2006/chart" xmlns:r="http://schemas.openxmlformats.org/officeDocument/2006/relationships" r:id="rId12"/>
          </a:graphicData>
        </a:graphic>
      </p:graphicFrame>
      <p:graphicFrame>
        <p:nvGraphicFramePr>
          <p:cNvPr id="20" name="Chart 19"/>
          <p:cNvGraphicFramePr/>
          <p:nvPr>
            <p:extLst>
              <p:ext uri="{D42A27DB-BD31-4B8C-83A1-F6EECF244321}">
                <p14:modId xmlns:p14="http://schemas.microsoft.com/office/powerpoint/2010/main" val="3496611658"/>
              </p:ext>
            </p:extLst>
          </p:nvPr>
        </p:nvGraphicFramePr>
        <p:xfrm>
          <a:off x="1631031" y="5443788"/>
          <a:ext cx="5461249" cy="519832"/>
        </p:xfrm>
        <a:graphic>
          <a:graphicData uri="http://schemas.openxmlformats.org/drawingml/2006/chart">
            <c:chart xmlns:c="http://schemas.openxmlformats.org/drawingml/2006/chart" xmlns:r="http://schemas.openxmlformats.org/officeDocument/2006/relationships" r:id="rId13"/>
          </a:graphicData>
        </a:graphic>
      </p:graphicFrame>
      <p:graphicFrame>
        <p:nvGraphicFramePr>
          <p:cNvPr id="21" name="Chart 20"/>
          <p:cNvGraphicFramePr/>
          <p:nvPr>
            <p:extLst>
              <p:ext uri="{D42A27DB-BD31-4B8C-83A1-F6EECF244321}">
                <p14:modId xmlns:p14="http://schemas.microsoft.com/office/powerpoint/2010/main" val="2733952844"/>
              </p:ext>
            </p:extLst>
          </p:nvPr>
        </p:nvGraphicFramePr>
        <p:xfrm>
          <a:off x="1631031" y="5805264"/>
          <a:ext cx="5461249" cy="519832"/>
        </p:xfrm>
        <a:graphic>
          <a:graphicData uri="http://schemas.openxmlformats.org/drawingml/2006/chart">
            <c:chart xmlns:c="http://schemas.openxmlformats.org/drawingml/2006/chart" xmlns:r="http://schemas.openxmlformats.org/officeDocument/2006/relationships" r:id="rId14"/>
          </a:graphicData>
        </a:graphic>
      </p:graphicFrame>
      <p:sp>
        <p:nvSpPr>
          <p:cNvPr id="22" name="Title 1"/>
          <p:cNvSpPr txBox="1">
            <a:spLocks/>
          </p:cNvSpPr>
          <p:nvPr/>
        </p:nvSpPr>
        <p:spPr>
          <a:xfrm>
            <a:off x="179512" y="1196752"/>
            <a:ext cx="8806140" cy="288032"/>
          </a:xfrm>
          <a:prstGeom prst="rect">
            <a:avLst/>
          </a:prstGeom>
        </p:spPr>
        <p:txBody>
          <a:bodyPr vert="horz" lIns="91440" tIns="45720" rIns="91440" bIns="45720" rtlCol="0" anchor="b">
            <a:noAutofit/>
          </a:bodyPr>
          <a:lstStyle>
            <a:lvl1pPr algn="r" defTabSz="914400" rtl="0" eaLnBrk="1" latinLnBrk="0" hangingPunct="1">
              <a:spcBef>
                <a:spcPct val="0"/>
              </a:spcBef>
              <a:buNone/>
              <a:defRPr sz="2000" kern="1200" cap="all" spc="150" baseline="0">
                <a:ln>
                  <a:noFill/>
                </a:ln>
                <a:solidFill>
                  <a:schemeClr val="bg1"/>
                </a:solidFill>
                <a:effectLst/>
                <a:latin typeface="+mj-lt"/>
                <a:ea typeface="+mj-ea"/>
                <a:cs typeface="+mj-cs"/>
              </a:defRPr>
            </a:lvl1pPr>
          </a:lstStyle>
          <a:p>
            <a:pPr algn="ctr"/>
            <a:endParaRPr lang="en-NZ" dirty="0"/>
          </a:p>
        </p:txBody>
      </p:sp>
      <p:sp>
        <p:nvSpPr>
          <p:cNvPr id="23" name="Title 1"/>
          <p:cNvSpPr txBox="1">
            <a:spLocks/>
          </p:cNvSpPr>
          <p:nvPr/>
        </p:nvSpPr>
        <p:spPr>
          <a:xfrm>
            <a:off x="71500" y="430390"/>
            <a:ext cx="9001000" cy="112640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r>
              <a:rPr lang="en-NZ" sz="2800" dirty="0" smtClean="0"/>
              <a:t>Prisons RQ results (2014)</a:t>
            </a:r>
            <a:endParaRPr lang="en-NZ" sz="1900" dirty="0">
              <a:solidFill>
                <a:schemeClr val="tx2"/>
              </a:solidFill>
            </a:endParaRPr>
          </a:p>
        </p:txBody>
      </p:sp>
    </p:spTree>
    <p:extLst>
      <p:ext uri="{BB962C8B-B14F-4D97-AF65-F5344CB8AC3E}">
        <p14:creationId xmlns:p14="http://schemas.microsoft.com/office/powerpoint/2010/main" val="44364938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100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Graphic spid="11" grpId="0">
        <p:bldAsOne/>
      </p:bldGraphic>
      <p:bldGraphic spid="12" grpId="0">
        <p:bldAsOne/>
      </p:bldGraphic>
      <p:bldGraphic spid="13" grpId="0">
        <p:bldAsOne/>
      </p:bldGraphic>
      <p:bldGraphic spid="14" grpId="0">
        <p:bldAsOne/>
      </p:bldGraphic>
      <p:bldGraphic spid="15" grpId="0">
        <p:bldAsOne/>
      </p:bldGraphic>
      <p:bldGraphic spid="16" grpId="0">
        <p:bldAsOne/>
      </p:bldGraphic>
      <p:bldGraphic spid="17" grpId="0">
        <p:bldAsOne/>
      </p:bldGraphic>
      <p:bldGraphic spid="18" grpId="0">
        <p:bldAsOne/>
      </p:bldGraphic>
      <p:bldGraphic spid="19" grpId="0">
        <p:bldAsOne/>
      </p:bldGraphic>
      <p:bldGraphic spid="20" grpId="0">
        <p:bldAsOne/>
      </p:bldGraphic>
      <p:bldGraphic spid="21"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p:cNvGraphicFramePr/>
          <p:nvPr>
            <p:extLst>
              <p:ext uri="{D42A27DB-BD31-4B8C-83A1-F6EECF244321}">
                <p14:modId xmlns:p14="http://schemas.microsoft.com/office/powerpoint/2010/main" val="2258667125"/>
              </p:ext>
            </p:extLst>
          </p:nvPr>
        </p:nvGraphicFramePr>
        <p:xfrm>
          <a:off x="1631031" y="1844824"/>
          <a:ext cx="5461249" cy="51983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p:nvPr>
            <p:extLst>
              <p:ext uri="{D42A27DB-BD31-4B8C-83A1-F6EECF244321}">
                <p14:modId xmlns:p14="http://schemas.microsoft.com/office/powerpoint/2010/main" val="2450219862"/>
              </p:ext>
            </p:extLst>
          </p:nvPr>
        </p:nvGraphicFramePr>
        <p:xfrm>
          <a:off x="1631031" y="2206298"/>
          <a:ext cx="5461249" cy="519832"/>
        </p:xfrm>
        <a:graphic>
          <a:graphicData uri="http://schemas.openxmlformats.org/drawingml/2006/chart">
            <c:chart xmlns:c="http://schemas.openxmlformats.org/drawingml/2006/chart" xmlns:r="http://schemas.openxmlformats.org/officeDocument/2006/relationships" r:id="rId4"/>
          </a:graphicData>
        </a:graphic>
      </p:graphicFrame>
      <p:sp>
        <p:nvSpPr>
          <p:cNvPr id="8" name="Title 1"/>
          <p:cNvSpPr txBox="1">
            <a:spLocks/>
          </p:cNvSpPr>
          <p:nvPr/>
        </p:nvSpPr>
        <p:spPr>
          <a:xfrm>
            <a:off x="71500" y="440668"/>
            <a:ext cx="9072500" cy="10801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r>
              <a:rPr lang="en-NZ" sz="2800" dirty="0" smtClean="0"/>
              <a:t>Community RQ Results</a:t>
            </a:r>
            <a:endParaRPr lang="en-NZ" sz="2800" dirty="0"/>
          </a:p>
        </p:txBody>
      </p:sp>
    </p:spTree>
    <p:extLst>
      <p:ext uri="{BB962C8B-B14F-4D97-AF65-F5344CB8AC3E}">
        <p14:creationId xmlns:p14="http://schemas.microsoft.com/office/powerpoint/2010/main" val="280471144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Graphic spid="11"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441325"/>
            <a:ext cx="9001125" cy="1079500"/>
          </a:xfrm>
        </p:spPr>
        <p:txBody>
          <a:bodyPr/>
          <a:lstStyle/>
          <a:p>
            <a:pPr algn="ctr"/>
            <a:r>
              <a:rPr lang="en-NZ" dirty="0" smtClean="0"/>
              <a:t>Are the benefits worth the Cost? </a:t>
            </a:r>
            <a:br>
              <a:rPr lang="en-NZ" dirty="0" smtClean="0"/>
            </a:br>
            <a:r>
              <a:rPr lang="en-NZ" sz="2400" dirty="0" smtClean="0"/>
              <a:t>Cost/benefit analysis</a:t>
            </a:r>
            <a:endParaRPr lang="en-NZ" sz="2000" dirty="0"/>
          </a:p>
        </p:txBody>
      </p:sp>
      <p:sp>
        <p:nvSpPr>
          <p:cNvPr id="5" name="TextBox 4"/>
          <p:cNvSpPr txBox="1"/>
          <p:nvPr/>
        </p:nvSpPr>
        <p:spPr>
          <a:xfrm>
            <a:off x="755576" y="2194560"/>
            <a:ext cx="8136904" cy="3862596"/>
          </a:xfrm>
          <a:prstGeom prst="rect">
            <a:avLst/>
          </a:prstGeom>
          <a:noFill/>
        </p:spPr>
        <p:txBody>
          <a:bodyPr wrap="square" tIns="0" rtlCol="0">
            <a:spAutoFit/>
          </a:bodyPr>
          <a:lstStyle/>
          <a:p>
            <a:pPr>
              <a:tabLst>
                <a:tab pos="5562600" algn="r"/>
              </a:tabLst>
            </a:pPr>
            <a:r>
              <a:rPr lang="en-NZ" sz="2400" b="1" dirty="0">
                <a:solidFill>
                  <a:schemeClr val="tx2"/>
                </a:solidFill>
              </a:rPr>
              <a:t>Sample programme:</a:t>
            </a:r>
          </a:p>
          <a:p>
            <a:pPr>
              <a:tabLst>
                <a:tab pos="5562600" algn="r"/>
              </a:tabLst>
            </a:pPr>
            <a:endParaRPr lang="en-NZ" dirty="0" smtClean="0">
              <a:solidFill>
                <a:schemeClr val="tx2"/>
              </a:solidFill>
            </a:endParaRPr>
          </a:p>
          <a:p>
            <a:pPr marL="285750" indent="-285750">
              <a:buFont typeface="Arial" panose="020B0604020202020204" pitchFamily="34" charset="0"/>
              <a:buChar char="•"/>
              <a:tabLst>
                <a:tab pos="5562600" algn="r"/>
              </a:tabLst>
            </a:pPr>
            <a:r>
              <a:rPr lang="en-NZ" sz="2000" dirty="0" smtClean="0">
                <a:solidFill>
                  <a:schemeClr val="tx2"/>
                </a:solidFill>
              </a:rPr>
              <a:t>annual cost of delivery		$4,024,000</a:t>
            </a:r>
          </a:p>
          <a:p>
            <a:pPr marL="285750" indent="-285750">
              <a:buFont typeface="Arial" panose="020B0604020202020204" pitchFamily="34" charset="0"/>
              <a:buChar char="•"/>
              <a:tabLst>
                <a:tab pos="5562600" algn="r"/>
              </a:tabLst>
            </a:pPr>
            <a:r>
              <a:rPr lang="en-NZ" sz="2000" dirty="0">
                <a:solidFill>
                  <a:schemeClr val="tx2"/>
                </a:solidFill>
              </a:rPr>
              <a:t>number of </a:t>
            </a:r>
            <a:r>
              <a:rPr lang="en-NZ" sz="2000" dirty="0" smtClean="0">
                <a:solidFill>
                  <a:schemeClr val="tx2"/>
                </a:solidFill>
              </a:rPr>
              <a:t>participants	</a:t>
            </a:r>
            <a:r>
              <a:rPr lang="en-NZ" sz="2000" dirty="0">
                <a:solidFill>
                  <a:schemeClr val="tx2"/>
                </a:solidFill>
              </a:rPr>
              <a:t>	</a:t>
            </a:r>
            <a:r>
              <a:rPr lang="en-NZ" sz="2000" dirty="0" smtClean="0">
                <a:solidFill>
                  <a:schemeClr val="tx2"/>
                </a:solidFill>
              </a:rPr>
              <a:t>600</a:t>
            </a:r>
            <a:endParaRPr lang="en-NZ" sz="2000" dirty="0">
              <a:solidFill>
                <a:schemeClr val="tx2"/>
              </a:solidFill>
            </a:endParaRPr>
          </a:p>
          <a:p>
            <a:pPr marL="285750" indent="-285750">
              <a:buFont typeface="Arial" panose="020B0604020202020204" pitchFamily="34" charset="0"/>
              <a:buChar char="•"/>
              <a:tabLst>
                <a:tab pos="5562600" algn="r"/>
              </a:tabLst>
            </a:pPr>
            <a:r>
              <a:rPr lang="en-NZ" sz="2000" dirty="0" smtClean="0">
                <a:solidFill>
                  <a:schemeClr val="tx2"/>
                </a:solidFill>
              </a:rPr>
              <a:t>number of completers		431</a:t>
            </a:r>
          </a:p>
          <a:p>
            <a:pPr marL="285750" indent="-285750">
              <a:buFont typeface="Arial" panose="020B0604020202020204" pitchFamily="34" charset="0"/>
              <a:buChar char="•"/>
              <a:tabLst>
                <a:tab pos="5562600" algn="r"/>
              </a:tabLst>
            </a:pPr>
            <a:r>
              <a:rPr lang="en-NZ" sz="2000" dirty="0" smtClean="0">
                <a:solidFill>
                  <a:schemeClr val="tx2"/>
                </a:solidFill>
              </a:rPr>
              <a:t>RQ effect size		-6.8</a:t>
            </a:r>
          </a:p>
          <a:p>
            <a:pPr marL="285750" indent="-285750">
              <a:buFont typeface="Arial" panose="020B0604020202020204" pitchFamily="34" charset="0"/>
              <a:buChar char="•"/>
              <a:tabLst>
                <a:tab pos="5562600" algn="r"/>
              </a:tabLst>
            </a:pPr>
            <a:r>
              <a:rPr lang="en-NZ" sz="2000" dirty="0" smtClean="0">
                <a:solidFill>
                  <a:schemeClr val="tx2"/>
                </a:solidFill>
              </a:rPr>
              <a:t>fewer offenders re-imprisoned		30</a:t>
            </a:r>
          </a:p>
          <a:p>
            <a:pPr marL="285750" indent="-285750">
              <a:buFont typeface="Arial" panose="020B0604020202020204" pitchFamily="34" charset="0"/>
              <a:buChar char="•"/>
              <a:tabLst>
                <a:tab pos="5562600" algn="r"/>
              </a:tabLst>
            </a:pPr>
            <a:r>
              <a:rPr lang="en-NZ" sz="2000" dirty="0" smtClean="0">
                <a:solidFill>
                  <a:schemeClr val="tx2"/>
                </a:solidFill>
              </a:rPr>
              <a:t>future Corrections costs avoided </a:t>
            </a:r>
            <a:r>
              <a:rPr lang="en-NZ" sz="1050" dirty="0" smtClean="0">
                <a:solidFill>
                  <a:schemeClr val="tx2"/>
                </a:solidFill>
              </a:rPr>
              <a:t>(5y)	</a:t>
            </a:r>
            <a:r>
              <a:rPr lang="en-NZ" sz="2000" dirty="0" smtClean="0">
                <a:solidFill>
                  <a:schemeClr val="tx2"/>
                </a:solidFill>
              </a:rPr>
              <a:t>	$7,441,869</a:t>
            </a:r>
          </a:p>
          <a:p>
            <a:pPr marL="285750" indent="-285750">
              <a:buFont typeface="Arial" panose="020B0604020202020204" pitchFamily="34" charset="0"/>
              <a:buChar char="•"/>
              <a:tabLst>
                <a:tab pos="5562600" algn="r"/>
              </a:tabLst>
            </a:pPr>
            <a:r>
              <a:rPr lang="en-NZ" sz="2000" dirty="0" smtClean="0">
                <a:solidFill>
                  <a:schemeClr val="tx2"/>
                </a:solidFill>
              </a:rPr>
              <a:t>total future costs avoided </a:t>
            </a:r>
            <a:r>
              <a:rPr lang="en-NZ" sz="1050" dirty="0">
                <a:solidFill>
                  <a:schemeClr val="tx2"/>
                </a:solidFill>
              </a:rPr>
              <a:t>(5y)</a:t>
            </a:r>
            <a:r>
              <a:rPr lang="en-NZ" sz="2000" dirty="0" smtClean="0">
                <a:solidFill>
                  <a:schemeClr val="tx2"/>
                </a:solidFill>
              </a:rPr>
              <a:t>		$12,359,330</a:t>
            </a:r>
            <a:br>
              <a:rPr lang="en-NZ" sz="2000" dirty="0" smtClean="0">
                <a:solidFill>
                  <a:schemeClr val="tx2"/>
                </a:solidFill>
              </a:rPr>
            </a:br>
            <a:r>
              <a:rPr lang="en-NZ" sz="1100" dirty="0" smtClean="0">
                <a:solidFill>
                  <a:schemeClr val="tx2"/>
                </a:solidFill>
              </a:rPr>
              <a:t>(total = Police+Justice+Corrections+Health+victim-related)</a:t>
            </a:r>
            <a:r>
              <a:rPr lang="en-NZ" sz="2000" dirty="0">
                <a:solidFill>
                  <a:schemeClr val="tx2"/>
                </a:solidFill>
              </a:rPr>
              <a:t>	</a:t>
            </a:r>
            <a:endParaRPr lang="en-NZ" sz="2000" dirty="0" smtClean="0">
              <a:solidFill>
                <a:schemeClr val="tx2"/>
              </a:solidFill>
            </a:endParaRPr>
          </a:p>
          <a:p>
            <a:pPr>
              <a:tabLst>
                <a:tab pos="5562600" algn="r"/>
              </a:tabLst>
            </a:pPr>
            <a:endParaRPr lang="en-NZ" dirty="0">
              <a:solidFill>
                <a:schemeClr val="tx2"/>
              </a:solidFill>
            </a:endParaRPr>
          </a:p>
          <a:p>
            <a:pPr>
              <a:tabLst>
                <a:tab pos="5562600" algn="r"/>
              </a:tabLst>
            </a:pPr>
            <a:r>
              <a:rPr lang="en-NZ" sz="2400" b="1" dirty="0" smtClean="0">
                <a:solidFill>
                  <a:schemeClr val="tx2"/>
                </a:solidFill>
              </a:rPr>
              <a:t>Benefit/cost ratio  </a:t>
            </a:r>
            <a:r>
              <a:rPr lang="en-NZ" sz="1200" dirty="0" smtClean="0">
                <a:solidFill>
                  <a:schemeClr val="tx2"/>
                </a:solidFill>
              </a:rPr>
              <a:t>(total costs avoided/costs of delivery)</a:t>
            </a:r>
            <a:r>
              <a:rPr lang="en-NZ" sz="2400" b="1" dirty="0" smtClean="0">
                <a:solidFill>
                  <a:schemeClr val="tx2"/>
                </a:solidFill>
              </a:rPr>
              <a:t>	</a:t>
            </a:r>
            <a:r>
              <a:rPr lang="en-NZ" b="1" dirty="0" smtClean="0">
                <a:solidFill>
                  <a:schemeClr val="tx2"/>
                </a:solidFill>
              </a:rPr>
              <a:t>	</a:t>
            </a:r>
            <a:r>
              <a:rPr lang="en-NZ" sz="2800" b="1" dirty="0" smtClean="0">
                <a:solidFill>
                  <a:schemeClr val="tx2"/>
                </a:solidFill>
              </a:rPr>
              <a:t>3.2</a:t>
            </a:r>
            <a:endParaRPr lang="en-NZ" sz="2800" b="1" dirty="0">
              <a:solidFill>
                <a:schemeClr val="tx2"/>
              </a:solidFill>
            </a:endParaRPr>
          </a:p>
        </p:txBody>
      </p:sp>
    </p:spTree>
    <p:extLst>
      <p:ext uri="{BB962C8B-B14F-4D97-AF65-F5344CB8AC3E}">
        <p14:creationId xmlns:p14="http://schemas.microsoft.com/office/powerpoint/2010/main" val="89037360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444500"/>
            <a:ext cx="8966200" cy="1054100"/>
          </a:xfrm>
        </p:spPr>
        <p:txBody>
          <a:bodyPr/>
          <a:lstStyle/>
          <a:p>
            <a:r>
              <a:rPr lang="en-NZ" sz="2800" dirty="0" smtClean="0"/>
              <a:t>COST/Benefit ratios</a:t>
            </a:r>
            <a:endParaRPr lang="en-NZ" sz="2800" dirty="0"/>
          </a:p>
        </p:txBody>
      </p:sp>
      <p:graphicFrame>
        <p:nvGraphicFramePr>
          <p:cNvPr id="4" name="Chart 3"/>
          <p:cNvGraphicFramePr/>
          <p:nvPr>
            <p:extLst>
              <p:ext uri="{D42A27DB-BD31-4B8C-83A1-F6EECF244321}">
                <p14:modId xmlns:p14="http://schemas.microsoft.com/office/powerpoint/2010/main" val="2499160480"/>
              </p:ext>
            </p:extLst>
          </p:nvPr>
        </p:nvGraphicFramePr>
        <p:xfrm>
          <a:off x="179512" y="2492896"/>
          <a:ext cx="8640960" cy="51983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p:nvPr>
            <p:extLst>
              <p:ext uri="{D42A27DB-BD31-4B8C-83A1-F6EECF244321}">
                <p14:modId xmlns:p14="http://schemas.microsoft.com/office/powerpoint/2010/main" val="3315887615"/>
              </p:ext>
            </p:extLst>
          </p:nvPr>
        </p:nvGraphicFramePr>
        <p:xfrm>
          <a:off x="179512" y="2852936"/>
          <a:ext cx="8640960" cy="51983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p:cNvGraphicFramePr/>
          <p:nvPr>
            <p:extLst>
              <p:ext uri="{D42A27DB-BD31-4B8C-83A1-F6EECF244321}">
                <p14:modId xmlns:p14="http://schemas.microsoft.com/office/powerpoint/2010/main" val="3947653164"/>
              </p:ext>
            </p:extLst>
          </p:nvPr>
        </p:nvGraphicFramePr>
        <p:xfrm>
          <a:off x="179512" y="3212976"/>
          <a:ext cx="8640960" cy="51983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 name="Chart 6"/>
          <p:cNvGraphicFramePr/>
          <p:nvPr>
            <p:extLst>
              <p:ext uri="{D42A27DB-BD31-4B8C-83A1-F6EECF244321}">
                <p14:modId xmlns:p14="http://schemas.microsoft.com/office/powerpoint/2010/main" val="348724208"/>
              </p:ext>
            </p:extLst>
          </p:nvPr>
        </p:nvGraphicFramePr>
        <p:xfrm>
          <a:off x="179512" y="3573016"/>
          <a:ext cx="8640960" cy="51983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9" name="Chart 8"/>
          <p:cNvGraphicFramePr/>
          <p:nvPr>
            <p:extLst>
              <p:ext uri="{D42A27DB-BD31-4B8C-83A1-F6EECF244321}">
                <p14:modId xmlns:p14="http://schemas.microsoft.com/office/powerpoint/2010/main" val="3064224758"/>
              </p:ext>
            </p:extLst>
          </p:nvPr>
        </p:nvGraphicFramePr>
        <p:xfrm>
          <a:off x="179512" y="5420856"/>
          <a:ext cx="8640960" cy="519832"/>
        </p:xfrm>
        <a:graphic>
          <a:graphicData uri="http://schemas.openxmlformats.org/drawingml/2006/chart">
            <c:chart xmlns:c="http://schemas.openxmlformats.org/drawingml/2006/chart" xmlns:r="http://schemas.openxmlformats.org/officeDocument/2006/relationships" r:id="rId7"/>
          </a:graphicData>
        </a:graphic>
      </p:graphicFrame>
      <p:sp>
        <p:nvSpPr>
          <p:cNvPr id="10" name="TextBox 9"/>
          <p:cNvSpPr txBox="1"/>
          <p:nvPr/>
        </p:nvSpPr>
        <p:spPr>
          <a:xfrm>
            <a:off x="4137705" y="2270800"/>
            <a:ext cx="910827" cy="369332"/>
          </a:xfrm>
          <a:prstGeom prst="rect">
            <a:avLst/>
          </a:prstGeom>
          <a:noFill/>
        </p:spPr>
        <p:txBody>
          <a:bodyPr wrap="none" rtlCol="0">
            <a:spAutoFit/>
          </a:bodyPr>
          <a:lstStyle/>
          <a:p>
            <a:r>
              <a:rPr lang="en-NZ" dirty="0" smtClean="0">
                <a:solidFill>
                  <a:schemeClr val="tx2"/>
                </a:solidFill>
              </a:rPr>
              <a:t>Prisons</a:t>
            </a:r>
            <a:endParaRPr lang="en-NZ" dirty="0">
              <a:solidFill>
                <a:schemeClr val="tx2"/>
              </a:solidFill>
            </a:endParaRPr>
          </a:p>
        </p:txBody>
      </p:sp>
      <p:sp>
        <p:nvSpPr>
          <p:cNvPr id="11" name="TextBox 10"/>
          <p:cNvSpPr txBox="1"/>
          <p:nvPr/>
        </p:nvSpPr>
        <p:spPr>
          <a:xfrm>
            <a:off x="4137705" y="4848364"/>
            <a:ext cx="1322798" cy="369332"/>
          </a:xfrm>
          <a:prstGeom prst="rect">
            <a:avLst/>
          </a:prstGeom>
          <a:noFill/>
        </p:spPr>
        <p:txBody>
          <a:bodyPr wrap="none" rtlCol="0">
            <a:spAutoFit/>
          </a:bodyPr>
          <a:lstStyle/>
          <a:p>
            <a:r>
              <a:rPr lang="en-NZ" dirty="0" smtClean="0">
                <a:solidFill>
                  <a:schemeClr val="tx2"/>
                </a:solidFill>
              </a:rPr>
              <a:t>Community</a:t>
            </a:r>
            <a:endParaRPr lang="en-NZ" dirty="0">
              <a:solidFill>
                <a:schemeClr val="tx2"/>
              </a:solidFill>
            </a:endParaRPr>
          </a:p>
        </p:txBody>
      </p:sp>
    </p:spTree>
    <p:extLst>
      <p:ext uri="{BB962C8B-B14F-4D97-AF65-F5344CB8AC3E}">
        <p14:creationId xmlns:p14="http://schemas.microsoft.com/office/powerpoint/2010/main" val="233911711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5" grpId="0">
        <p:bldAsOne/>
      </p:bldGraphic>
      <p:bldGraphic spid="6" grpId="0">
        <p:bldAsOne/>
      </p:bldGraphic>
      <p:bldGraphic spid="7" grpId="0">
        <p:bldAsOne/>
      </p:bldGraphic>
      <p:bldGraphic spid="9" grpId="0">
        <p:bldAsOne/>
      </p:bldGraphic>
      <p:bldP spid="10" grpId="0"/>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444500"/>
            <a:ext cx="8966200" cy="1054100"/>
          </a:xfrm>
        </p:spPr>
        <p:txBody>
          <a:bodyPr/>
          <a:lstStyle/>
          <a:p>
            <a:r>
              <a:rPr lang="en-NZ" dirty="0" smtClean="0"/>
              <a:t>Making best use of results</a:t>
            </a:r>
            <a:endParaRPr lang="en-NZ" dirty="0"/>
          </a:p>
        </p:txBody>
      </p:sp>
      <p:sp>
        <p:nvSpPr>
          <p:cNvPr id="12" name="Content Placeholder 1"/>
          <p:cNvSpPr txBox="1">
            <a:spLocks/>
          </p:cNvSpPr>
          <p:nvPr/>
        </p:nvSpPr>
        <p:spPr>
          <a:xfrm>
            <a:off x="287524" y="1988840"/>
            <a:ext cx="8839584" cy="4356484"/>
          </a:xfrm>
          <a:prstGeom prst="rect">
            <a:avLst/>
          </a:prstGeom>
        </p:spPr>
        <p:txBody>
          <a:bodyPr>
            <a:normAutofit fontScale="925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nSpc>
                <a:spcPct val="150000"/>
              </a:lnSpc>
              <a:buFont typeface="Wingdings 2" pitchFamily="18" charset="2"/>
              <a:buNone/>
            </a:pPr>
            <a:r>
              <a:rPr lang="en-NZ" sz="3500" b="1" i="1" spc="0" dirty="0" smtClean="0"/>
              <a:t>- Maintain/expand</a:t>
            </a:r>
            <a:r>
              <a:rPr lang="en-NZ" sz="2400" spc="0" dirty="0" smtClean="0"/>
              <a:t> rehabilitation services that are effective</a:t>
            </a:r>
          </a:p>
          <a:p>
            <a:pPr marL="45720" indent="0">
              <a:lnSpc>
                <a:spcPct val="150000"/>
              </a:lnSpc>
              <a:buNone/>
            </a:pPr>
            <a:r>
              <a:rPr lang="en-NZ" sz="3200" b="1" spc="0" dirty="0" smtClean="0"/>
              <a:t>	- </a:t>
            </a:r>
            <a:r>
              <a:rPr lang="en-NZ" sz="3500" b="1" i="1" spc="0" dirty="0" smtClean="0"/>
              <a:t>Strengthen</a:t>
            </a:r>
            <a:r>
              <a:rPr lang="en-NZ" sz="4000" b="1" spc="0" dirty="0" smtClean="0"/>
              <a:t> </a:t>
            </a:r>
            <a:r>
              <a:rPr lang="en-NZ" sz="2400" spc="0" dirty="0"/>
              <a:t>programmes </a:t>
            </a:r>
            <a:r>
              <a:rPr lang="en-NZ" sz="2400" spc="0" dirty="0" smtClean="0"/>
              <a:t>where outcomes </a:t>
            </a:r>
            <a:r>
              <a:rPr lang="en-NZ" sz="2400" spc="0" dirty="0"/>
              <a:t>are </a:t>
            </a:r>
            <a:r>
              <a:rPr lang="en-NZ" sz="2400" spc="0" dirty="0" smtClean="0"/>
              <a:t>variable</a:t>
            </a:r>
            <a:endParaRPr lang="en-NZ" sz="2400" spc="0" dirty="0"/>
          </a:p>
          <a:p>
            <a:pPr marL="45720" indent="0">
              <a:lnSpc>
                <a:spcPct val="150000"/>
              </a:lnSpc>
              <a:buFont typeface="Wingdings 2" pitchFamily="18" charset="2"/>
              <a:buNone/>
            </a:pPr>
            <a:r>
              <a:rPr lang="en-NZ" sz="3200" b="1" spc="0" dirty="0" smtClean="0"/>
              <a:t>		- </a:t>
            </a:r>
            <a:r>
              <a:rPr lang="en-NZ" sz="3500" b="1" i="1" spc="0" dirty="0" smtClean="0"/>
              <a:t>Improve</a:t>
            </a:r>
            <a:r>
              <a:rPr lang="en-NZ" sz="3200" b="1" spc="0" dirty="0" smtClean="0"/>
              <a:t> </a:t>
            </a:r>
            <a:r>
              <a:rPr lang="en-NZ" sz="2400" spc="0" dirty="0"/>
              <a:t>matching of offenders to programme type</a:t>
            </a:r>
          </a:p>
          <a:p>
            <a:pPr marL="45720" indent="0">
              <a:lnSpc>
                <a:spcPct val="150000"/>
              </a:lnSpc>
              <a:buFont typeface="Wingdings 2" pitchFamily="18" charset="2"/>
              <a:buNone/>
            </a:pPr>
            <a:r>
              <a:rPr lang="en-NZ" sz="3200" b="1" spc="0" dirty="0" smtClean="0"/>
              <a:t>			- </a:t>
            </a:r>
            <a:r>
              <a:rPr lang="en-NZ" sz="3500" b="1" i="1" spc="0" dirty="0" smtClean="0"/>
              <a:t>Discontinue</a:t>
            </a:r>
            <a:r>
              <a:rPr lang="en-NZ" sz="2400" b="1" spc="0" dirty="0" smtClean="0"/>
              <a:t>  </a:t>
            </a:r>
            <a:r>
              <a:rPr lang="en-NZ" sz="2400" spc="0" dirty="0" smtClean="0"/>
              <a:t>ineffective services</a:t>
            </a:r>
          </a:p>
          <a:p>
            <a:pPr marL="45720" indent="0">
              <a:lnSpc>
                <a:spcPct val="150000"/>
              </a:lnSpc>
              <a:buFont typeface="Wingdings 2" pitchFamily="18" charset="2"/>
              <a:buNone/>
            </a:pPr>
            <a:r>
              <a:rPr lang="en-NZ" sz="3200" b="1" spc="0" dirty="0" smtClean="0"/>
              <a:t>				- </a:t>
            </a:r>
            <a:r>
              <a:rPr lang="en-NZ" sz="3500" b="1" i="1" spc="0" dirty="0" smtClean="0"/>
              <a:t>Pilot</a:t>
            </a:r>
            <a:r>
              <a:rPr lang="en-NZ" sz="3200" b="1" spc="0" dirty="0" smtClean="0"/>
              <a:t>  </a:t>
            </a:r>
            <a:r>
              <a:rPr lang="en-NZ" sz="2400" spc="0" dirty="0" smtClean="0"/>
              <a:t>new services to plug gaps …</a:t>
            </a:r>
            <a:endParaRPr lang="en-NZ" sz="2400" spc="0" dirty="0"/>
          </a:p>
        </p:txBody>
      </p:sp>
    </p:spTree>
    <p:extLst>
      <p:ext uri="{BB962C8B-B14F-4D97-AF65-F5344CB8AC3E}">
        <p14:creationId xmlns:p14="http://schemas.microsoft.com/office/powerpoint/2010/main" val="375567924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45720" indent="0" algn="ctr">
              <a:buNone/>
            </a:pPr>
            <a:r>
              <a:rPr lang="en-NZ" sz="2400" spc="0" dirty="0" smtClean="0"/>
              <a:t>Corrections’ target:</a:t>
            </a:r>
          </a:p>
          <a:p>
            <a:pPr marL="45720" indent="0" algn="ctr">
              <a:buNone/>
            </a:pPr>
            <a:r>
              <a:rPr lang="en-NZ" sz="2400" spc="0" dirty="0" smtClean="0"/>
              <a:t> Between 2011 and June 2017, </a:t>
            </a:r>
            <a:r>
              <a:rPr lang="en-NZ" sz="2400" i="1" spc="0" dirty="0" smtClean="0"/>
              <a:t>reducing re-offending </a:t>
            </a:r>
            <a:r>
              <a:rPr lang="en-NZ" sz="2400" i="1" spc="0" dirty="0"/>
              <a:t>by </a:t>
            </a:r>
            <a:r>
              <a:rPr lang="en-NZ" sz="2400" i="1" spc="0" dirty="0" smtClean="0"/>
              <a:t>25%</a:t>
            </a:r>
            <a:endParaRPr lang="en-NZ" sz="2400" spc="0" dirty="0"/>
          </a:p>
        </p:txBody>
      </p:sp>
      <p:sp>
        <p:nvSpPr>
          <p:cNvPr id="2" name="Title 1"/>
          <p:cNvSpPr>
            <a:spLocks noGrp="1"/>
          </p:cNvSpPr>
          <p:nvPr>
            <p:ph type="title"/>
          </p:nvPr>
        </p:nvSpPr>
        <p:spPr>
          <a:xfrm>
            <a:off x="88900" y="520994"/>
            <a:ext cx="8966200" cy="1035797"/>
          </a:xfrm>
        </p:spPr>
        <p:txBody>
          <a:bodyPr>
            <a:normAutofit/>
          </a:bodyPr>
          <a:lstStyle/>
          <a:p>
            <a:pPr algn="ctr"/>
            <a:r>
              <a:rPr lang="en-NZ" dirty="0" smtClean="0"/>
              <a:t>the outcome: </a:t>
            </a:r>
            <a:r>
              <a:rPr lang="en-NZ" i="1" dirty="0" smtClean="0"/>
              <a:t>Reducing Re-offending</a:t>
            </a:r>
            <a:endParaRPr lang="en-NZ" i="1" dirty="0"/>
          </a:p>
        </p:txBody>
      </p:sp>
      <p:graphicFrame>
        <p:nvGraphicFramePr>
          <p:cNvPr id="13" name="Chart 12"/>
          <p:cNvGraphicFramePr/>
          <p:nvPr>
            <p:extLst>
              <p:ext uri="{D42A27DB-BD31-4B8C-83A1-F6EECF244321}">
                <p14:modId xmlns:p14="http://schemas.microsoft.com/office/powerpoint/2010/main" val="1297667637"/>
              </p:ext>
            </p:extLst>
          </p:nvPr>
        </p:nvGraphicFramePr>
        <p:xfrm>
          <a:off x="209213" y="3110931"/>
          <a:ext cx="7633525" cy="51983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p:cNvGraphicFramePr/>
          <p:nvPr>
            <p:extLst>
              <p:ext uri="{D42A27DB-BD31-4B8C-83A1-F6EECF244321}">
                <p14:modId xmlns:p14="http://schemas.microsoft.com/office/powerpoint/2010/main" val="144403513"/>
              </p:ext>
            </p:extLst>
          </p:nvPr>
        </p:nvGraphicFramePr>
        <p:xfrm>
          <a:off x="209213" y="3472405"/>
          <a:ext cx="7633525" cy="51983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Chart 14"/>
          <p:cNvGraphicFramePr/>
          <p:nvPr>
            <p:extLst>
              <p:ext uri="{D42A27DB-BD31-4B8C-83A1-F6EECF244321}">
                <p14:modId xmlns:p14="http://schemas.microsoft.com/office/powerpoint/2010/main" val="1481945569"/>
              </p:ext>
            </p:extLst>
          </p:nvPr>
        </p:nvGraphicFramePr>
        <p:xfrm>
          <a:off x="209213" y="3833879"/>
          <a:ext cx="7633525" cy="51983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6" name="Chart 15"/>
          <p:cNvGraphicFramePr/>
          <p:nvPr>
            <p:extLst>
              <p:ext uri="{D42A27DB-BD31-4B8C-83A1-F6EECF244321}">
                <p14:modId xmlns:p14="http://schemas.microsoft.com/office/powerpoint/2010/main" val="692620069"/>
              </p:ext>
            </p:extLst>
          </p:nvPr>
        </p:nvGraphicFramePr>
        <p:xfrm>
          <a:off x="209213" y="4195353"/>
          <a:ext cx="7633525" cy="51983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7" name="Chart 16"/>
          <p:cNvGraphicFramePr/>
          <p:nvPr>
            <p:extLst>
              <p:ext uri="{D42A27DB-BD31-4B8C-83A1-F6EECF244321}">
                <p14:modId xmlns:p14="http://schemas.microsoft.com/office/powerpoint/2010/main" val="3000663010"/>
              </p:ext>
            </p:extLst>
          </p:nvPr>
        </p:nvGraphicFramePr>
        <p:xfrm>
          <a:off x="209213" y="4556827"/>
          <a:ext cx="7633525" cy="519832"/>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8" name="Chart 17"/>
          <p:cNvGraphicFramePr/>
          <p:nvPr>
            <p:extLst>
              <p:ext uri="{D42A27DB-BD31-4B8C-83A1-F6EECF244321}">
                <p14:modId xmlns:p14="http://schemas.microsoft.com/office/powerpoint/2010/main" val="1635559906"/>
              </p:ext>
            </p:extLst>
          </p:nvPr>
        </p:nvGraphicFramePr>
        <p:xfrm>
          <a:off x="209213" y="4918301"/>
          <a:ext cx="7633525" cy="519832"/>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20" name="Chart 19"/>
          <p:cNvGraphicFramePr/>
          <p:nvPr>
            <p:extLst>
              <p:ext uri="{D42A27DB-BD31-4B8C-83A1-F6EECF244321}">
                <p14:modId xmlns:p14="http://schemas.microsoft.com/office/powerpoint/2010/main" val="1725208682"/>
              </p:ext>
            </p:extLst>
          </p:nvPr>
        </p:nvGraphicFramePr>
        <p:xfrm>
          <a:off x="209213" y="5279775"/>
          <a:ext cx="7633525" cy="504056"/>
        </p:xfrm>
        <a:graphic>
          <a:graphicData uri="http://schemas.openxmlformats.org/drawingml/2006/chart">
            <c:chart xmlns:c="http://schemas.openxmlformats.org/drawingml/2006/chart" xmlns:r="http://schemas.openxmlformats.org/officeDocument/2006/relationships" r:id="rId9"/>
          </a:graphicData>
        </a:graphic>
      </p:graphicFrame>
      <p:sp>
        <p:nvSpPr>
          <p:cNvPr id="4" name="TextBox 3"/>
          <p:cNvSpPr txBox="1"/>
          <p:nvPr/>
        </p:nvSpPr>
        <p:spPr>
          <a:xfrm>
            <a:off x="3131840" y="5795838"/>
            <a:ext cx="5567614" cy="369332"/>
          </a:xfrm>
          <a:prstGeom prst="rect">
            <a:avLst/>
          </a:prstGeom>
          <a:noFill/>
        </p:spPr>
        <p:txBody>
          <a:bodyPr wrap="none" rtlCol="0">
            <a:spAutoFit/>
          </a:bodyPr>
          <a:lstStyle/>
          <a:p>
            <a:r>
              <a:rPr lang="en-NZ" dirty="0">
                <a:solidFill>
                  <a:srgbClr val="564B3C"/>
                </a:solidFill>
              </a:rPr>
              <a:t>Reconvicted offenders </a:t>
            </a:r>
            <a:r>
              <a:rPr lang="en-NZ" dirty="0" smtClean="0">
                <a:solidFill>
                  <a:srgbClr val="564B3C"/>
                </a:solidFill>
              </a:rPr>
              <a:t>(over </a:t>
            </a:r>
            <a:r>
              <a:rPr lang="en-NZ" dirty="0">
                <a:solidFill>
                  <a:srgbClr val="564B3C"/>
                </a:solidFill>
              </a:rPr>
              <a:t>12 </a:t>
            </a:r>
            <a:r>
              <a:rPr lang="en-NZ" dirty="0" smtClean="0">
                <a:solidFill>
                  <a:srgbClr val="564B3C"/>
                </a:solidFill>
              </a:rPr>
              <a:t>months to March 31)</a:t>
            </a:r>
            <a:endParaRPr lang="en-NZ" dirty="0">
              <a:solidFill>
                <a:srgbClr val="564B3C"/>
              </a:solidFill>
            </a:endParaRPr>
          </a:p>
        </p:txBody>
      </p:sp>
    </p:spTree>
    <p:extLst>
      <p:ext uri="{BB962C8B-B14F-4D97-AF65-F5344CB8AC3E}">
        <p14:creationId xmlns:p14="http://schemas.microsoft.com/office/powerpoint/2010/main" val="31422746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1000"/>
                                        <p:tgtEl>
                                          <p:spTgt spid="3">
                                            <p:txEl>
                                              <p:pRg st="1" end="1"/>
                                            </p:txEl>
                                          </p:spTgt>
                                        </p:tgtEl>
                                      </p:cBhvr>
                                    </p:animEffect>
                                  </p:childTnLst>
                                </p:cTn>
                              </p:par>
                            </p:childTnLst>
                          </p:cTn>
                        </p:par>
                        <p:par>
                          <p:cTn id="11" fill="hold">
                            <p:stCondLst>
                              <p:cond delay="1000"/>
                            </p:stCondLst>
                            <p:childTnLst>
                              <p:par>
                                <p:cTn id="12" presetID="10" presetClass="entr" presetSubtype="0" fill="hold" grpId="0" nodeType="after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500"/>
                                        <p:tgtEl>
                                          <p:spTgt spid="13"/>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fade">
                                      <p:cBhvr>
                                        <p:cTn id="23" dur="500"/>
                                        <p:tgtEl>
                                          <p:spTgt spid="20"/>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500"/>
                                        <p:tgtEl>
                                          <p:spTgt spid="18"/>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fade">
                                      <p:cBhvr>
                                        <p:cTn id="33" dur="500"/>
                                        <p:tgtEl>
                                          <p:spTgt spid="17"/>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6"/>
                                        </p:tgtEl>
                                        <p:attrNameLst>
                                          <p:attrName>style.visibility</p:attrName>
                                        </p:attrNameLst>
                                      </p:cBhvr>
                                      <p:to>
                                        <p:strVal val="visible"/>
                                      </p:to>
                                    </p:set>
                                    <p:animEffect transition="in" filter="fade">
                                      <p:cBhvr>
                                        <p:cTn id="38" dur="500"/>
                                        <p:tgtEl>
                                          <p:spTgt spid="16"/>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fade">
                                      <p:cBhvr>
                                        <p:cTn id="43" dur="500"/>
                                        <p:tgtEl>
                                          <p:spTgt spid="15"/>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fade">
                                      <p:cBhvr>
                                        <p:cTn id="4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13" grpId="0">
        <p:bldAsOne/>
      </p:bldGraphic>
      <p:bldGraphic spid="14" grpId="0">
        <p:bldAsOne/>
      </p:bldGraphic>
      <p:bldGraphic spid="15" grpId="0">
        <p:bldAsOne/>
      </p:bldGraphic>
      <p:bldGraphic spid="16" grpId="0">
        <p:bldAsOne/>
      </p:bldGraphic>
      <p:bldGraphic spid="17" grpId="0">
        <p:bldAsOne/>
      </p:bldGraphic>
      <p:bldGraphic spid="18" grpId="0">
        <p:bldAsOne/>
      </p:bldGraphic>
      <p:bldGraphic spid="20" grpId="0">
        <p:bldAsOne/>
      </p:bldGraphic>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191368" y="2130450"/>
            <a:ext cx="2976476" cy="1828800"/>
          </a:xfrm>
        </p:spPr>
        <p:txBody>
          <a:bodyPr>
            <a:normAutofit/>
          </a:bodyPr>
          <a:lstStyle/>
          <a:p>
            <a:r>
              <a:rPr lang="en-NZ" sz="3600" dirty="0" smtClean="0">
                <a:solidFill>
                  <a:schemeClr val="bg1"/>
                </a:solidFill>
              </a:rPr>
              <a:t>Questions?</a:t>
            </a:r>
            <a:endParaRPr lang="en-NZ" sz="3600" dirty="0">
              <a:solidFill>
                <a:schemeClr val="bg1"/>
              </a:solidFill>
            </a:endParaRPr>
          </a:p>
          <a:p>
            <a:endParaRPr lang="en-NZ" sz="1400" dirty="0"/>
          </a:p>
        </p:txBody>
      </p:sp>
      <p:sp>
        <p:nvSpPr>
          <p:cNvPr id="2" name="Title 1"/>
          <p:cNvSpPr>
            <a:spLocks noGrp="1"/>
          </p:cNvSpPr>
          <p:nvPr>
            <p:ph type="title"/>
          </p:nvPr>
        </p:nvSpPr>
        <p:spPr>
          <a:xfrm>
            <a:off x="3670300" y="1736750"/>
            <a:ext cx="5122912" cy="2520280"/>
          </a:xfrm>
        </p:spPr>
        <p:txBody>
          <a:bodyPr>
            <a:noAutofit/>
          </a:bodyPr>
          <a:lstStyle/>
          <a:p>
            <a:r>
              <a:rPr lang="en-NZ" sz="400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measuring the benefits of  correctional rehabilitation</a:t>
            </a:r>
            <a:endParaRPr lang="en-NZ" sz="400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p:txBody>
      </p:sp>
      <p:sp>
        <p:nvSpPr>
          <p:cNvPr id="5" name="Title 1"/>
          <p:cNvSpPr txBox="1">
            <a:spLocks/>
          </p:cNvSpPr>
          <p:nvPr/>
        </p:nvSpPr>
        <p:spPr>
          <a:xfrm>
            <a:off x="906141" y="4365104"/>
            <a:ext cx="4817987" cy="1296144"/>
          </a:xfrm>
          <a:prstGeom prst="rect">
            <a:avLst/>
          </a:prstGeom>
        </p:spPr>
        <p:txBody>
          <a:bodyPr vert="horz" lIns="91440" tIns="45720" rIns="91440" bIns="45720" rtlCol="0" anchor="b">
            <a:normAutofit/>
          </a:bodyPr>
          <a:lstStyle>
            <a:lvl1pPr algn="l" defTabSz="914400" rtl="0" eaLnBrk="1" latinLnBrk="0" hangingPunct="1">
              <a:spcBef>
                <a:spcPct val="0"/>
              </a:spcBef>
              <a:buNone/>
              <a:defRPr sz="48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endParaRPr lang="en-NZ" sz="3600" i="1" dirty="0">
              <a:solidFill>
                <a:schemeClr val="tx2">
                  <a:lumMod val="25000"/>
                </a:schemeClr>
              </a:solidFill>
            </a:endParaRPr>
          </a:p>
        </p:txBody>
      </p:sp>
    </p:spTree>
    <p:extLst>
      <p:ext uri="{BB962C8B-B14F-4D97-AF65-F5344CB8AC3E}">
        <p14:creationId xmlns:p14="http://schemas.microsoft.com/office/powerpoint/2010/main" val="415693359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5516" y="1952836"/>
            <a:ext cx="8839584" cy="4356484"/>
          </a:xfrm>
        </p:spPr>
        <p:txBody>
          <a:bodyPr>
            <a:normAutofit/>
          </a:bodyPr>
          <a:lstStyle/>
          <a:p>
            <a:pPr marL="45720" indent="0">
              <a:lnSpc>
                <a:spcPct val="150000"/>
              </a:lnSpc>
              <a:buNone/>
            </a:pPr>
            <a:r>
              <a:rPr lang="en-NZ" sz="3200" b="1" spc="0" dirty="0" smtClean="0"/>
              <a:t>Who</a:t>
            </a:r>
            <a:r>
              <a:rPr lang="en-NZ" sz="3200" spc="0" dirty="0" smtClean="0"/>
              <a:t> </a:t>
            </a:r>
            <a:r>
              <a:rPr lang="en-NZ" sz="2400" spc="0" dirty="0" smtClean="0"/>
              <a:t>are the right “targets” for rehabilitation?</a:t>
            </a:r>
          </a:p>
          <a:p>
            <a:pPr marL="45720" indent="0">
              <a:lnSpc>
                <a:spcPct val="150000"/>
              </a:lnSpc>
              <a:buNone/>
            </a:pPr>
            <a:r>
              <a:rPr lang="en-NZ" sz="3200" b="1" spc="0" dirty="0" smtClean="0"/>
              <a:t>	What</a:t>
            </a:r>
            <a:r>
              <a:rPr lang="en-NZ" sz="2400" spc="0" dirty="0" smtClean="0"/>
              <a:t>  should rehabilitation focus on?</a:t>
            </a:r>
          </a:p>
          <a:p>
            <a:pPr marL="45720" indent="0">
              <a:lnSpc>
                <a:spcPct val="150000"/>
              </a:lnSpc>
              <a:buNone/>
            </a:pPr>
            <a:r>
              <a:rPr lang="en-NZ" sz="3200" b="1" spc="0" dirty="0" smtClean="0"/>
              <a:t>		How </a:t>
            </a:r>
            <a:r>
              <a:rPr lang="en-NZ" sz="2400" spc="0" dirty="0"/>
              <a:t>best to </a:t>
            </a:r>
            <a:r>
              <a:rPr lang="en-NZ" sz="2400" spc="0" dirty="0" smtClean="0"/>
              <a:t>deliver services?</a:t>
            </a:r>
          </a:p>
          <a:p>
            <a:pPr marL="45720" indent="0">
              <a:lnSpc>
                <a:spcPct val="150000"/>
              </a:lnSpc>
              <a:buNone/>
            </a:pPr>
            <a:r>
              <a:rPr lang="en-NZ" sz="3200" b="1" spc="0" dirty="0" smtClean="0"/>
              <a:t>			</a:t>
            </a:r>
            <a:r>
              <a:rPr lang="en-NZ" sz="3200" b="1" spc="0" dirty="0"/>
              <a:t>Are</a:t>
            </a:r>
            <a:r>
              <a:rPr lang="en-NZ" sz="2400" b="1" spc="0" dirty="0" smtClean="0"/>
              <a:t>  </a:t>
            </a:r>
            <a:r>
              <a:rPr lang="en-NZ" sz="2400" spc="0" dirty="0" smtClean="0"/>
              <a:t>services producing positive impacts?</a:t>
            </a:r>
          </a:p>
          <a:p>
            <a:pPr marL="45720" indent="0">
              <a:lnSpc>
                <a:spcPct val="150000"/>
              </a:lnSpc>
              <a:buNone/>
            </a:pPr>
            <a:r>
              <a:rPr lang="en-NZ" sz="3200" b="1" spc="0" dirty="0" smtClean="0"/>
              <a:t>				Is </a:t>
            </a:r>
            <a:r>
              <a:rPr lang="en-NZ" sz="2400" spc="0" dirty="0"/>
              <a:t>the result </a:t>
            </a:r>
            <a:r>
              <a:rPr lang="en-NZ" sz="2400" spc="0" dirty="0" smtClean="0"/>
              <a:t>“value </a:t>
            </a:r>
            <a:r>
              <a:rPr lang="en-NZ" sz="2400" spc="0" dirty="0"/>
              <a:t>for </a:t>
            </a:r>
            <a:r>
              <a:rPr lang="en-NZ" sz="2400" spc="0" dirty="0" smtClean="0"/>
              <a:t>money”?</a:t>
            </a:r>
            <a:endParaRPr lang="en-NZ" sz="2400" spc="0" dirty="0"/>
          </a:p>
        </p:txBody>
      </p:sp>
      <p:sp>
        <p:nvSpPr>
          <p:cNvPr id="4" name="Title 3"/>
          <p:cNvSpPr>
            <a:spLocks noGrp="1"/>
          </p:cNvSpPr>
          <p:nvPr>
            <p:ph type="title"/>
          </p:nvPr>
        </p:nvSpPr>
        <p:spPr>
          <a:xfrm>
            <a:off x="88900" y="513708"/>
            <a:ext cx="8966200" cy="985433"/>
          </a:xfrm>
        </p:spPr>
        <p:txBody>
          <a:bodyPr/>
          <a:lstStyle/>
          <a:p>
            <a:r>
              <a:rPr lang="en-NZ" dirty="0" smtClean="0"/>
              <a:t>core questions in the Rehab “investment equation”</a:t>
            </a:r>
            <a:endParaRPr lang="en-NZ" dirty="0"/>
          </a:p>
        </p:txBody>
      </p:sp>
    </p:spTree>
    <p:extLst>
      <p:ext uri="{BB962C8B-B14F-4D97-AF65-F5344CB8AC3E}">
        <p14:creationId xmlns:p14="http://schemas.microsoft.com/office/powerpoint/2010/main" val="161419917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 name="TextBox 2047"/>
          <p:cNvSpPr txBox="1"/>
          <p:nvPr/>
        </p:nvSpPr>
        <p:spPr>
          <a:xfrm>
            <a:off x="1955308" y="1628800"/>
            <a:ext cx="1112419" cy="646331"/>
          </a:xfrm>
          <a:prstGeom prst="rect">
            <a:avLst/>
          </a:prstGeom>
          <a:noFill/>
        </p:spPr>
        <p:txBody>
          <a:bodyPr wrap="none" rtlCol="0">
            <a:spAutoFit/>
          </a:bodyPr>
          <a:lstStyle/>
          <a:p>
            <a:pPr algn="ctr"/>
            <a:r>
              <a:rPr lang="en-NZ" dirty="0" smtClean="0">
                <a:solidFill>
                  <a:schemeClr val="tx2"/>
                </a:solidFill>
              </a:rPr>
              <a:t>8,700</a:t>
            </a:r>
          </a:p>
          <a:p>
            <a:pPr algn="ctr"/>
            <a:r>
              <a:rPr lang="en-NZ" dirty="0" smtClean="0">
                <a:solidFill>
                  <a:schemeClr val="tx2"/>
                </a:solidFill>
              </a:rPr>
              <a:t>Prisoners</a:t>
            </a:r>
            <a:endParaRPr lang="en-NZ" dirty="0">
              <a:solidFill>
                <a:schemeClr val="tx2"/>
              </a:solidFill>
            </a:endParaRPr>
          </a:p>
        </p:txBody>
      </p:sp>
      <p:sp>
        <p:nvSpPr>
          <p:cNvPr id="914" name="TextBox 913"/>
          <p:cNvSpPr txBox="1"/>
          <p:nvPr/>
        </p:nvSpPr>
        <p:spPr>
          <a:xfrm>
            <a:off x="5200898" y="1628800"/>
            <a:ext cx="2465035" cy="646331"/>
          </a:xfrm>
          <a:prstGeom prst="rect">
            <a:avLst/>
          </a:prstGeom>
          <a:noFill/>
        </p:spPr>
        <p:txBody>
          <a:bodyPr wrap="none" rtlCol="0">
            <a:spAutoFit/>
          </a:bodyPr>
          <a:lstStyle/>
          <a:p>
            <a:pPr algn="ctr"/>
            <a:r>
              <a:rPr lang="en-NZ" dirty="0" smtClean="0">
                <a:solidFill>
                  <a:schemeClr val="tx2"/>
                </a:solidFill>
              </a:rPr>
              <a:t>35,000</a:t>
            </a:r>
          </a:p>
          <a:p>
            <a:pPr algn="ctr"/>
            <a:r>
              <a:rPr lang="en-NZ" dirty="0" smtClean="0">
                <a:solidFill>
                  <a:schemeClr val="tx2"/>
                </a:solidFill>
              </a:rPr>
              <a:t>Community-sentenced</a:t>
            </a:r>
            <a:endParaRPr lang="en-NZ" dirty="0">
              <a:solidFill>
                <a:schemeClr val="tx2"/>
              </a:solidFill>
            </a:endParaRPr>
          </a:p>
        </p:txBody>
      </p:sp>
      <p:pic>
        <p:nvPicPr>
          <p:cNvPr id="1027"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78504" y="2267077"/>
            <a:ext cx="186256" cy="439816"/>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idx="4294967295"/>
          </p:nvPr>
        </p:nvSpPr>
        <p:spPr>
          <a:xfrm>
            <a:off x="0" y="444500"/>
            <a:ext cx="8966200" cy="1054100"/>
          </a:xfrm>
        </p:spPr>
        <p:txBody>
          <a:bodyPr/>
          <a:lstStyle/>
          <a:p>
            <a:r>
              <a:rPr lang="en-NZ" sz="2800" dirty="0" smtClean="0"/>
              <a:t>Who to target?</a:t>
            </a:r>
            <a:endParaRPr lang="en-NZ" sz="2800" dirty="0"/>
          </a:p>
        </p:txBody>
      </p:sp>
      <p:pic>
        <p:nvPicPr>
          <p:cNvPr id="450"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65280" y="2267077"/>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51"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52056" y="2267077"/>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52"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38832" y="2267077"/>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53"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25608" y="2267077"/>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54"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12384" y="2267077"/>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55"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99160" y="2267077"/>
            <a:ext cx="186256" cy="439816"/>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5"/>
          <p:cNvGrpSpPr/>
          <p:nvPr/>
        </p:nvGrpSpPr>
        <p:grpSpPr>
          <a:xfrm>
            <a:off x="5778430" y="2706948"/>
            <a:ext cx="1306948" cy="439816"/>
            <a:chOff x="5942510" y="2702907"/>
            <a:chExt cx="1306948" cy="439816"/>
          </a:xfrm>
        </p:grpSpPr>
        <p:pic>
          <p:nvPicPr>
            <p:cNvPr id="456"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2510" y="2702907"/>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57"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29292" y="2702907"/>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58"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16074" y="2702907"/>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59"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02856" y="2702907"/>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60"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89638" y="2702907"/>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61"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420" y="2702907"/>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62"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63202" y="2702907"/>
              <a:ext cx="186256" cy="439816"/>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 name="Group 6"/>
          <p:cNvGrpSpPr/>
          <p:nvPr/>
        </p:nvGrpSpPr>
        <p:grpSpPr>
          <a:xfrm>
            <a:off x="5778072" y="3146819"/>
            <a:ext cx="1307080" cy="439816"/>
            <a:chOff x="5942152" y="3146916"/>
            <a:chExt cx="1307080" cy="439816"/>
          </a:xfrm>
        </p:grpSpPr>
        <p:pic>
          <p:nvPicPr>
            <p:cNvPr id="463"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2152" y="3146916"/>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64"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28956" y="3146916"/>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65"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15760" y="3146916"/>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66"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02564" y="3146916"/>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67"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89368" y="3146916"/>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68"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172" y="3146916"/>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69"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62976" y="3146916"/>
              <a:ext cx="186256" cy="439816"/>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8" name="Group 7"/>
          <p:cNvGrpSpPr/>
          <p:nvPr/>
        </p:nvGrpSpPr>
        <p:grpSpPr>
          <a:xfrm>
            <a:off x="5778072" y="3586690"/>
            <a:ext cx="1307080" cy="439816"/>
            <a:chOff x="5942152" y="3586732"/>
            <a:chExt cx="1307080" cy="439816"/>
          </a:xfrm>
        </p:grpSpPr>
        <p:pic>
          <p:nvPicPr>
            <p:cNvPr id="470"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2152" y="3586732"/>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545"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28956" y="3586732"/>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546"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15760" y="3586732"/>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547"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02564" y="3586732"/>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890"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89368" y="3586732"/>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01"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172" y="3586732"/>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02"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62976" y="3586732"/>
              <a:ext cx="186256" cy="439816"/>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9" name="Group 8"/>
          <p:cNvGrpSpPr/>
          <p:nvPr/>
        </p:nvGrpSpPr>
        <p:grpSpPr>
          <a:xfrm>
            <a:off x="5778072" y="4026561"/>
            <a:ext cx="1307080" cy="439816"/>
            <a:chOff x="5942152" y="4026548"/>
            <a:chExt cx="1307080" cy="439816"/>
          </a:xfrm>
        </p:grpSpPr>
        <p:pic>
          <p:nvPicPr>
            <p:cNvPr id="903"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2152" y="4026548"/>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04"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28956" y="4026548"/>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05"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15760" y="4026548"/>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06"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02564" y="4026548"/>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07"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89368" y="4026548"/>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08"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172" y="4026548"/>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09"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62976" y="4026548"/>
              <a:ext cx="186256" cy="439816"/>
            </a:xfrm>
            <a:prstGeom prst="rect">
              <a:avLst/>
            </a:prstGeom>
            <a:noFill/>
            <a:extLst>
              <a:ext uri="{909E8E84-426E-40DD-AFC4-6F175D3DCCD1}">
                <a14:hiddenFill xmlns:a14="http://schemas.microsoft.com/office/drawing/2010/main">
                  <a:solidFill>
                    <a:srgbClr val="FFFFFF"/>
                  </a:solidFill>
                </a14:hiddenFill>
              </a:ext>
            </a:extLst>
          </p:spPr>
        </p:pic>
      </p:grpSp>
      <p:pic>
        <p:nvPicPr>
          <p:cNvPr id="911"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45680" y="2267022"/>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12"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32456" y="2267022"/>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13"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19232" y="2267022"/>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15"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06008" y="2267022"/>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16"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92784" y="2267022"/>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17"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45752" y="2706893"/>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18"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32534" y="2706893"/>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19"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19316" y="2706893"/>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20"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06098" y="2706893"/>
            <a:ext cx="186256" cy="439816"/>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p:nvPr/>
        </p:nvGrpSpPr>
        <p:grpSpPr>
          <a:xfrm>
            <a:off x="179512" y="2267022"/>
            <a:ext cx="8769402" cy="4398097"/>
            <a:chOff x="179512" y="2267022"/>
            <a:chExt cx="8769402" cy="4398097"/>
          </a:xfrm>
        </p:grpSpPr>
        <p:pic>
          <p:nvPicPr>
            <p:cNvPr id="11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85700" y="4026561"/>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92880" y="270689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79402" y="270689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65924" y="270689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52446" y="270689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38968" y="270689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490" y="270689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12012" y="270689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98534" y="270689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7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79560" y="226702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7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66076" y="226702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7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52592" y="226702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7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39108" y="226702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7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624" y="226702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7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12140" y="226702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7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98656" y="226702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85172" y="226702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7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71688" y="226702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7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58204" y="226702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8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44720" y="226702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8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31236" y="226702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8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85056" y="270689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8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71578" y="270689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8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58100" y="270689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8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44622" y="270689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8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31144" y="270689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9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85936" y="22670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9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72452" y="22670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9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58968" y="22670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9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45484" y="22670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9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17752" y="226702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9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04268" y="226702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9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85904" y="27069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9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72426" y="27069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9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58948" y="27069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0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45470" y="27069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0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17666" y="270689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0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04188" y="270689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0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85700" y="3146819"/>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0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72244" y="3146819"/>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0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58788" y="3146819"/>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0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45332" y="3146819"/>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0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17264" y="31467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0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03808" y="31467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0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85700" y="35866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1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72244" y="35866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1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58788" y="35866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1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45332" y="35866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1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17264" y="358663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1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03808" y="358663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1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72244" y="4026561"/>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1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58788" y="4026561"/>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1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45332" y="4026561"/>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1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17264" y="4026506"/>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2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03808" y="4026506"/>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2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92192" y="31467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2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78736" y="31467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2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65280" y="31467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2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51824" y="31467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2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38368" y="31467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2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4912" y="31467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2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11456" y="31467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2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98000" y="31467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2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84544" y="31467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3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71088" y="31467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3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57632" y="31467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3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44176" y="31467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3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30720" y="31467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3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92192" y="358663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3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78736" y="358663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3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65280" y="358663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3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51824" y="358663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3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38368" y="358663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3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4912" y="358663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4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11456" y="358663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4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98000" y="358663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4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84544" y="358663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4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71088" y="358663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4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57632" y="358663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4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44176" y="358663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4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30720" y="358663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4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92192" y="4026506"/>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4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78736" y="4026506"/>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4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65280" y="4026506"/>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5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51824" y="4026506"/>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5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38368" y="4026506"/>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5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4912" y="4026506"/>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5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11456" y="4026506"/>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5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98000" y="4026506"/>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5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84544" y="4026506"/>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5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71088" y="4026506"/>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5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57632" y="4026506"/>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5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44176" y="4026506"/>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5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30720" y="4026506"/>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6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46016" y="31467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6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32560" y="31467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6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19104" y="31467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6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05648" y="31467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6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46016" y="358663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6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32560" y="358663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6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19104" y="358663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6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05648" y="358663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6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46016" y="4026506"/>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6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32560" y="4026506"/>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7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19104" y="4026506"/>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17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05648" y="4026506"/>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2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32000" y="22670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2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18516" y="22670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2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05032" y="22670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2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91548" y="22670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2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31992" y="27069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3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18514" y="27069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3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05036" y="27069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3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91558" y="27069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3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31876" y="3146819"/>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3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18420" y="3146819"/>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3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04964" y="3146819"/>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3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91508" y="3146819"/>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3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31876" y="35866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3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18420" y="35866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3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04964" y="35866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4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91508" y="35866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4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31876" y="4026561"/>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4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18420" y="4026561"/>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4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04964" y="4026561"/>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4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91508" y="4026561"/>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4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78066" y="22670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4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78066" y="27069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4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78066" y="3146819"/>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4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78066" y="35866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4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78066" y="4026561"/>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5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3576" y="270689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5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0098" y="270689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5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6620" y="270689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5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3142" y="270689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5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99664" y="270689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5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3552" y="226702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5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0068" y="226702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5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6584" y="226702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5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3100" y="226702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5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99616" y="226702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6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86132" y="226702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6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72648" y="226702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6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59164" y="226702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6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86186" y="270689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6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72708" y="270689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6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59230" y="270689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6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3664" y="31467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6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0208" y="31467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6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6752" y="31467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6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3296" y="31467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7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99840" y="31467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7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86384" y="31467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7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72928" y="31467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7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59472" y="31467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7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3664" y="358663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7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0208" y="358663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7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6752" y="358663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7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3296" y="358663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7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99840" y="358663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7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86384" y="358663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8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72928" y="358663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8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59472" y="358663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8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3664" y="4026506"/>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8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0208" y="4026506"/>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8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6752" y="4026506"/>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8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3296" y="4026506"/>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8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99840" y="4026506"/>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8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86384" y="4026506"/>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8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72928" y="4026506"/>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8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59472" y="4026506"/>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9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762918" y="27069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9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92014" y="270689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9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0532" y="270689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9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7054" y="270689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9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762918" y="22670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9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92008" y="226702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9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0520" y="226702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9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7036" y="226702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9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762918" y="3146819"/>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39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92036" y="31467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0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0576" y="31467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0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7120" y="31467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0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762918" y="35866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0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92036" y="358663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0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0576" y="358663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0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7120" y="358663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0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762918" y="4026561"/>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0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92036" y="4026506"/>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0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0576" y="4026506"/>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0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7120" y="4026506"/>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1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85400" y="446643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1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71984" y="446643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2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58568" y="446643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2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45152" y="446643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2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18424" y="44663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2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05008" y="44663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2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92832" y="44663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2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79416" y="44663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2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66000" y="44663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2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52584" y="44663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2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39168" y="44663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2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752" y="44663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3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12336" y="44663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3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98920" y="44663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3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85504" y="44663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3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72088" y="44663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3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58672" y="44663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3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45256" y="44663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3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31840" y="44663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3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46496" y="44663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3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33080" y="44663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3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19664" y="44663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4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06248" y="44663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4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31736" y="446643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4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18320" y="446643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4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04904" y="446643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4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91488" y="446643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4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78066" y="446643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4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3824" y="44663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4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0408" y="44663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4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6992" y="44663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4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3576" y="44663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7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00160" y="44663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7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86744" y="44663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7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73328" y="44663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7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59912" y="44663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7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762918" y="446643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7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92076" y="44663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7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0656" y="44663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7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7240" y="446637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7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79312" y="446643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8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65896" y="446643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8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52480" y="446643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8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39064" y="446643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8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25648" y="446643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8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12232" y="446643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8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98816" y="446643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8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85400" y="490630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8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71984" y="490630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8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58568" y="490630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8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45152" y="490630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9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18424" y="49062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9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05008" y="49062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9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92832" y="49062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9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79416" y="49062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9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66000" y="49062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9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52584" y="49062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9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39168" y="49062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9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752" y="49062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9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12336" y="49062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49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98920" y="49062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0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85504" y="49062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0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72088" y="49062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0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58672" y="49062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0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45256" y="49062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0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31840" y="49062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0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46496" y="49062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0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33080" y="49062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0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19664" y="49062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0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06248" y="49062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0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31736" y="490630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1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18320" y="490630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1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04904" y="490630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1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91488" y="490630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1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78066" y="490630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1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3824" y="49062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1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0408" y="49062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1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6992" y="49062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1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3576" y="49062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1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00160" y="49062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1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86744" y="49062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2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73328" y="49062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2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59912" y="49062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2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762918" y="490630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2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92076" y="49062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2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0656" y="49062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2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7240" y="4906248"/>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2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79312" y="490630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2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65896" y="490630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2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52480" y="490630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2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39064" y="490630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3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25648" y="490630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3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12232" y="490630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3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98816" y="4906303"/>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3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84256" y="534644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3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70840" y="534644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3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57424" y="534644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3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44008" y="534644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3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17280" y="534639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3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03864" y="534639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3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91688" y="534639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4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78272" y="534639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4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64856" y="534639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4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51440" y="534639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4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38024" y="534639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4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4608" y="534639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4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11192" y="534639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4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97776" y="534639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5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84360" y="534639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5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70944" y="534639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5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57528" y="534639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5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44112" y="534639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5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30696" y="534639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5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45352" y="534639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5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31936" y="534639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5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18520" y="534639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5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05104" y="534639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5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30592" y="534644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6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17176" y="534644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6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03760" y="534644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6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90344" y="534644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6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76922" y="534644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6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680" y="534639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6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9264" y="534639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6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5848" y="534639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6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2432" y="534639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6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99016" y="534639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6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85600" y="534639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7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72184" y="534639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7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58768" y="534639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7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761774" y="534644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7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90932" y="534639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7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9512" y="534639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7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6096" y="5346392"/>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7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78168" y="534644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7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64752" y="534644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7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51336" y="534644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7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37920" y="534644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8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24504" y="534644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8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11088" y="534644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8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97672" y="5346447"/>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8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85400" y="6225919"/>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8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71984" y="6225919"/>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8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58568" y="6225919"/>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8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45152" y="6225919"/>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8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18424" y="62258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8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05008" y="62258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8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92832" y="62258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9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79416" y="62258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9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66000" y="62258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9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52584" y="62258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9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39168" y="62258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9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752" y="62258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9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12336" y="62258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9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98920" y="62258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9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85504" y="62258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9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72088" y="62258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59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58672" y="62258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0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45256" y="62258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0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31840" y="62258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0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46496" y="62258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0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33080" y="62258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0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19664" y="62258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0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06248" y="62258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0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31736" y="6225919"/>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0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18320" y="6225919"/>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0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04904" y="6225919"/>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0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91488" y="6225919"/>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1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78066" y="6225919"/>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1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3824" y="62258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1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0408" y="62258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1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6992" y="62258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1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3576" y="62258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1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00160" y="62258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1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86744" y="62258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1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73328" y="62258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1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59912" y="62258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1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762918" y="6225919"/>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2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92076" y="62258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2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0656" y="62258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2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7240" y="6225864"/>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2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79312" y="6225919"/>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2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65896" y="6225919"/>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2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52480" y="6225919"/>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2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39064" y="6225919"/>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2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25648" y="6225919"/>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2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12232" y="6225919"/>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2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98816" y="6225919"/>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3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85400" y="578604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3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71984" y="578604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3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58568" y="578604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3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45152" y="578604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3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18424" y="57859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3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05008" y="57859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3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92832" y="57859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3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79416" y="57859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3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66000" y="57859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3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52584" y="57859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4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39168" y="57859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4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752" y="57859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4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12336" y="57859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4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98920" y="57859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4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85504" y="57859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4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72088" y="57859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4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58672" y="57859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4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45256" y="57859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4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31840" y="57859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4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46496" y="57859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5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33080" y="57859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5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19664" y="57859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5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06248" y="57859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5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31736" y="578604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5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18320" y="578604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5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04904" y="578604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5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91488" y="578604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5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78066" y="578604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5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3824" y="57859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5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0408" y="57859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6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6992" y="57859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6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3576" y="57859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6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00160" y="57859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6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86744" y="57859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6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73328" y="57859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6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59912" y="57859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6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762918" y="578604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67"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92076" y="57859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68"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0656" y="57859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69"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7240" y="5785990"/>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70"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79312" y="578604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71"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65896" y="578604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72"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52480" y="578604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73"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39064" y="578604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74"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25648" y="578604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75"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12232" y="5786045"/>
              <a:ext cx="185996" cy="439200"/>
            </a:xfrm>
            <a:prstGeom prst="rect">
              <a:avLst/>
            </a:prstGeom>
            <a:noFill/>
            <a:extLst>
              <a:ext uri="{909E8E84-426E-40DD-AFC4-6F175D3DCCD1}">
                <a14:hiddenFill xmlns:a14="http://schemas.microsoft.com/office/drawing/2010/main">
                  <a:solidFill>
                    <a:srgbClr val="FFFFFF"/>
                  </a:solidFill>
                </a14:hiddenFill>
              </a:ext>
            </a:extLst>
          </p:spPr>
        </p:pic>
        <p:pic>
          <p:nvPicPr>
            <p:cNvPr id="676" name="Picture 5" descr="G:\Head Office Groups\Research &amp; Evaluation\Staff Folders\Paula\Maps and pictures\person_small_gre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98816" y="5786045"/>
              <a:ext cx="185996" cy="439200"/>
            </a:xfrm>
            <a:prstGeom prst="rect">
              <a:avLst/>
            </a:prstGeom>
            <a:noFill/>
            <a:extLst>
              <a:ext uri="{909E8E84-426E-40DD-AFC4-6F175D3DCCD1}">
                <a14:hiddenFill xmlns:a14="http://schemas.microsoft.com/office/drawing/2010/main">
                  <a:solidFill>
                    <a:srgbClr val="FFFFFF"/>
                  </a:solidFill>
                </a14:hiddenFill>
              </a:ext>
            </a:extLst>
          </p:spPr>
        </p:pic>
      </p:grpSp>
      <p:sp>
        <p:nvSpPr>
          <p:cNvPr id="677" name="TextBox 676"/>
          <p:cNvSpPr txBox="1"/>
          <p:nvPr/>
        </p:nvSpPr>
        <p:spPr>
          <a:xfrm>
            <a:off x="2979560" y="1628800"/>
            <a:ext cx="2331862" cy="646331"/>
          </a:xfrm>
          <a:prstGeom prst="rect">
            <a:avLst/>
          </a:prstGeom>
          <a:noFill/>
        </p:spPr>
        <p:txBody>
          <a:bodyPr wrap="square" rtlCol="0">
            <a:spAutoFit/>
          </a:bodyPr>
          <a:lstStyle/>
          <a:p>
            <a:pPr algn="ctr"/>
            <a:r>
              <a:rPr lang="en-NZ" dirty="0" smtClean="0">
                <a:solidFill>
                  <a:schemeClr val="tx2"/>
                </a:solidFill>
              </a:rPr>
              <a:t>More than 450,000  </a:t>
            </a:r>
          </a:p>
          <a:p>
            <a:pPr algn="ctr"/>
            <a:r>
              <a:rPr lang="en-NZ" dirty="0" smtClean="0">
                <a:solidFill>
                  <a:schemeClr val="tx2"/>
                </a:solidFill>
              </a:rPr>
              <a:t>person records</a:t>
            </a:r>
            <a:endParaRPr lang="en-NZ" dirty="0">
              <a:solidFill>
                <a:schemeClr val="tx2"/>
              </a:solidFill>
            </a:endParaRPr>
          </a:p>
        </p:txBody>
      </p:sp>
    </p:spTree>
    <p:extLst>
      <p:ext uri="{BB962C8B-B14F-4D97-AF65-F5344CB8AC3E}">
        <p14:creationId xmlns:p14="http://schemas.microsoft.com/office/powerpoint/2010/main" val="226610467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100"/>
                                  </p:stCondLst>
                                  <p:childTnLst>
                                    <p:set>
                                      <p:cBhvr>
                                        <p:cTn id="9" dur="1" fill="hold">
                                          <p:stCondLst>
                                            <p:cond delay="0"/>
                                          </p:stCondLst>
                                        </p:cTn>
                                        <p:tgtEl>
                                          <p:spTgt spid="911"/>
                                        </p:tgtEl>
                                        <p:attrNameLst>
                                          <p:attrName>style.visibility</p:attrName>
                                        </p:attrNameLst>
                                      </p:cBhvr>
                                      <p:to>
                                        <p:strVal val="visible"/>
                                      </p:to>
                                    </p:set>
                                  </p:childTnLst>
                                </p:cTn>
                              </p:par>
                            </p:childTnLst>
                          </p:cTn>
                        </p:par>
                        <p:par>
                          <p:cTn id="10" fill="hold">
                            <p:stCondLst>
                              <p:cond delay="100"/>
                            </p:stCondLst>
                            <p:childTnLst>
                              <p:par>
                                <p:cTn id="11" presetID="1" presetClass="entr" presetSubtype="0" fill="hold" nodeType="afterEffect">
                                  <p:stCondLst>
                                    <p:cond delay="100"/>
                                  </p:stCondLst>
                                  <p:childTnLst>
                                    <p:set>
                                      <p:cBhvr>
                                        <p:cTn id="12" dur="1" fill="hold">
                                          <p:stCondLst>
                                            <p:cond delay="0"/>
                                          </p:stCondLst>
                                        </p:cTn>
                                        <p:tgtEl>
                                          <p:spTgt spid="912"/>
                                        </p:tgtEl>
                                        <p:attrNameLst>
                                          <p:attrName>style.visibility</p:attrName>
                                        </p:attrNameLst>
                                      </p:cBhvr>
                                      <p:to>
                                        <p:strVal val="visible"/>
                                      </p:to>
                                    </p:set>
                                  </p:childTnLst>
                                </p:cTn>
                              </p:par>
                            </p:childTnLst>
                          </p:cTn>
                        </p:par>
                        <p:par>
                          <p:cTn id="13" fill="hold">
                            <p:stCondLst>
                              <p:cond delay="200"/>
                            </p:stCondLst>
                            <p:childTnLst>
                              <p:par>
                                <p:cTn id="14" presetID="1" presetClass="entr" presetSubtype="0" fill="hold" nodeType="afterEffect">
                                  <p:stCondLst>
                                    <p:cond delay="100"/>
                                  </p:stCondLst>
                                  <p:childTnLst>
                                    <p:set>
                                      <p:cBhvr>
                                        <p:cTn id="15" dur="1" fill="hold">
                                          <p:stCondLst>
                                            <p:cond delay="0"/>
                                          </p:stCondLst>
                                        </p:cTn>
                                        <p:tgtEl>
                                          <p:spTgt spid="913"/>
                                        </p:tgtEl>
                                        <p:attrNameLst>
                                          <p:attrName>style.visibility</p:attrName>
                                        </p:attrNameLst>
                                      </p:cBhvr>
                                      <p:to>
                                        <p:strVal val="visible"/>
                                      </p:to>
                                    </p:set>
                                  </p:childTnLst>
                                </p:cTn>
                              </p:par>
                            </p:childTnLst>
                          </p:cTn>
                        </p:par>
                        <p:par>
                          <p:cTn id="16" fill="hold">
                            <p:stCondLst>
                              <p:cond delay="300"/>
                            </p:stCondLst>
                            <p:childTnLst>
                              <p:par>
                                <p:cTn id="17" presetID="1" presetClass="entr" presetSubtype="0" fill="hold" nodeType="afterEffect">
                                  <p:stCondLst>
                                    <p:cond delay="100"/>
                                  </p:stCondLst>
                                  <p:childTnLst>
                                    <p:set>
                                      <p:cBhvr>
                                        <p:cTn id="18" dur="1" fill="hold">
                                          <p:stCondLst>
                                            <p:cond delay="0"/>
                                          </p:stCondLst>
                                        </p:cTn>
                                        <p:tgtEl>
                                          <p:spTgt spid="915"/>
                                        </p:tgtEl>
                                        <p:attrNameLst>
                                          <p:attrName>style.visibility</p:attrName>
                                        </p:attrNameLst>
                                      </p:cBhvr>
                                      <p:to>
                                        <p:strVal val="visible"/>
                                      </p:to>
                                    </p:set>
                                  </p:childTnLst>
                                </p:cTn>
                              </p:par>
                            </p:childTnLst>
                          </p:cTn>
                        </p:par>
                        <p:par>
                          <p:cTn id="19" fill="hold">
                            <p:stCondLst>
                              <p:cond delay="400"/>
                            </p:stCondLst>
                            <p:childTnLst>
                              <p:par>
                                <p:cTn id="20" presetID="1" presetClass="entr" presetSubtype="0" fill="hold" nodeType="afterEffect">
                                  <p:stCondLst>
                                    <p:cond delay="100"/>
                                  </p:stCondLst>
                                  <p:childTnLst>
                                    <p:set>
                                      <p:cBhvr>
                                        <p:cTn id="21" dur="1" fill="hold">
                                          <p:stCondLst>
                                            <p:cond delay="0"/>
                                          </p:stCondLst>
                                        </p:cTn>
                                        <p:tgtEl>
                                          <p:spTgt spid="916"/>
                                        </p:tgtEl>
                                        <p:attrNameLst>
                                          <p:attrName>style.visibility</p:attrName>
                                        </p:attrNameLst>
                                      </p:cBhvr>
                                      <p:to>
                                        <p:strVal val="visible"/>
                                      </p:to>
                                    </p:set>
                                  </p:childTnLst>
                                </p:cTn>
                              </p:par>
                            </p:childTnLst>
                          </p:cTn>
                        </p:par>
                        <p:par>
                          <p:cTn id="22" fill="hold">
                            <p:stCondLst>
                              <p:cond delay="500"/>
                            </p:stCondLst>
                            <p:childTnLst>
                              <p:par>
                                <p:cTn id="23" presetID="1" presetClass="entr" presetSubtype="0" fill="hold" nodeType="afterEffect">
                                  <p:stCondLst>
                                    <p:cond delay="100"/>
                                  </p:stCondLst>
                                  <p:childTnLst>
                                    <p:set>
                                      <p:cBhvr>
                                        <p:cTn id="24" dur="1" fill="hold">
                                          <p:stCondLst>
                                            <p:cond delay="0"/>
                                          </p:stCondLst>
                                        </p:cTn>
                                        <p:tgtEl>
                                          <p:spTgt spid="917"/>
                                        </p:tgtEl>
                                        <p:attrNameLst>
                                          <p:attrName>style.visibility</p:attrName>
                                        </p:attrNameLst>
                                      </p:cBhvr>
                                      <p:to>
                                        <p:strVal val="visible"/>
                                      </p:to>
                                    </p:set>
                                  </p:childTnLst>
                                </p:cTn>
                              </p:par>
                            </p:childTnLst>
                          </p:cTn>
                        </p:par>
                        <p:par>
                          <p:cTn id="25" fill="hold">
                            <p:stCondLst>
                              <p:cond delay="600"/>
                            </p:stCondLst>
                            <p:childTnLst>
                              <p:par>
                                <p:cTn id="26" presetID="1" presetClass="entr" presetSubtype="0" fill="hold" nodeType="afterEffect">
                                  <p:stCondLst>
                                    <p:cond delay="100"/>
                                  </p:stCondLst>
                                  <p:childTnLst>
                                    <p:set>
                                      <p:cBhvr>
                                        <p:cTn id="27" dur="1" fill="hold">
                                          <p:stCondLst>
                                            <p:cond delay="0"/>
                                          </p:stCondLst>
                                        </p:cTn>
                                        <p:tgtEl>
                                          <p:spTgt spid="918"/>
                                        </p:tgtEl>
                                        <p:attrNameLst>
                                          <p:attrName>style.visibility</p:attrName>
                                        </p:attrNameLst>
                                      </p:cBhvr>
                                      <p:to>
                                        <p:strVal val="visible"/>
                                      </p:to>
                                    </p:set>
                                  </p:childTnLst>
                                </p:cTn>
                              </p:par>
                            </p:childTnLst>
                          </p:cTn>
                        </p:par>
                        <p:par>
                          <p:cTn id="28" fill="hold">
                            <p:stCondLst>
                              <p:cond delay="700"/>
                            </p:stCondLst>
                            <p:childTnLst>
                              <p:par>
                                <p:cTn id="29" presetID="1" presetClass="entr" presetSubtype="0" fill="hold" nodeType="afterEffect">
                                  <p:stCondLst>
                                    <p:cond delay="100"/>
                                  </p:stCondLst>
                                  <p:childTnLst>
                                    <p:set>
                                      <p:cBhvr>
                                        <p:cTn id="30" dur="1" fill="hold">
                                          <p:stCondLst>
                                            <p:cond delay="0"/>
                                          </p:stCondLst>
                                        </p:cTn>
                                        <p:tgtEl>
                                          <p:spTgt spid="919"/>
                                        </p:tgtEl>
                                        <p:attrNameLst>
                                          <p:attrName>style.visibility</p:attrName>
                                        </p:attrNameLst>
                                      </p:cBhvr>
                                      <p:to>
                                        <p:strVal val="visible"/>
                                      </p:to>
                                    </p:set>
                                  </p:childTnLst>
                                </p:cTn>
                              </p:par>
                            </p:childTnLst>
                          </p:cTn>
                        </p:par>
                        <p:par>
                          <p:cTn id="31" fill="hold">
                            <p:stCondLst>
                              <p:cond delay="800"/>
                            </p:stCondLst>
                            <p:childTnLst>
                              <p:par>
                                <p:cTn id="32" presetID="1" presetClass="entr" presetSubtype="0" fill="hold" nodeType="afterEffect">
                                  <p:stCondLst>
                                    <p:cond delay="100"/>
                                  </p:stCondLst>
                                  <p:childTnLst>
                                    <p:set>
                                      <p:cBhvr>
                                        <p:cTn id="33" dur="1" fill="hold">
                                          <p:stCondLst>
                                            <p:cond delay="0"/>
                                          </p:stCondLst>
                                        </p:cTn>
                                        <p:tgtEl>
                                          <p:spTgt spid="920"/>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914"/>
                                        </p:tgtEl>
                                        <p:attrNameLst>
                                          <p:attrName>style.visibility</p:attrName>
                                        </p:attrNameLst>
                                      </p:cBhvr>
                                      <p:to>
                                        <p:strVal val="visible"/>
                                      </p:to>
                                    </p:set>
                                  </p:childTnLst>
                                </p:cTn>
                              </p:par>
                            </p:childTnLst>
                          </p:cTn>
                        </p:par>
                        <p:par>
                          <p:cTn id="38" fill="hold">
                            <p:stCondLst>
                              <p:cond delay="0"/>
                            </p:stCondLst>
                            <p:childTnLst>
                              <p:par>
                                <p:cTn id="39" presetID="1" presetClass="entr" presetSubtype="0" fill="hold" nodeType="afterEffect">
                                  <p:stCondLst>
                                    <p:cond delay="100"/>
                                  </p:stCondLst>
                                  <p:childTnLst>
                                    <p:set>
                                      <p:cBhvr>
                                        <p:cTn id="40" dur="1" fill="hold">
                                          <p:stCondLst>
                                            <p:cond delay="0"/>
                                          </p:stCondLst>
                                        </p:cTn>
                                        <p:tgtEl>
                                          <p:spTgt spid="1027"/>
                                        </p:tgtEl>
                                        <p:attrNameLst>
                                          <p:attrName>style.visibility</p:attrName>
                                        </p:attrNameLst>
                                      </p:cBhvr>
                                      <p:to>
                                        <p:strVal val="visible"/>
                                      </p:to>
                                    </p:set>
                                  </p:childTnLst>
                                </p:cTn>
                              </p:par>
                            </p:childTnLst>
                          </p:cTn>
                        </p:par>
                        <p:par>
                          <p:cTn id="41" fill="hold">
                            <p:stCondLst>
                              <p:cond delay="100"/>
                            </p:stCondLst>
                            <p:childTnLst>
                              <p:par>
                                <p:cTn id="42" presetID="1" presetClass="entr" presetSubtype="0" fill="hold" nodeType="afterEffect">
                                  <p:stCondLst>
                                    <p:cond delay="100"/>
                                  </p:stCondLst>
                                  <p:childTnLst>
                                    <p:set>
                                      <p:cBhvr>
                                        <p:cTn id="43" dur="1" fill="hold">
                                          <p:stCondLst>
                                            <p:cond delay="0"/>
                                          </p:stCondLst>
                                        </p:cTn>
                                        <p:tgtEl>
                                          <p:spTgt spid="450"/>
                                        </p:tgtEl>
                                        <p:attrNameLst>
                                          <p:attrName>style.visibility</p:attrName>
                                        </p:attrNameLst>
                                      </p:cBhvr>
                                      <p:to>
                                        <p:strVal val="visible"/>
                                      </p:to>
                                    </p:set>
                                  </p:childTnLst>
                                </p:cTn>
                              </p:par>
                            </p:childTnLst>
                          </p:cTn>
                        </p:par>
                        <p:par>
                          <p:cTn id="44" fill="hold">
                            <p:stCondLst>
                              <p:cond delay="200"/>
                            </p:stCondLst>
                            <p:childTnLst>
                              <p:par>
                                <p:cTn id="45" presetID="1" presetClass="entr" presetSubtype="0" fill="hold" nodeType="afterEffect">
                                  <p:stCondLst>
                                    <p:cond delay="100"/>
                                  </p:stCondLst>
                                  <p:childTnLst>
                                    <p:set>
                                      <p:cBhvr>
                                        <p:cTn id="46" dur="1" fill="hold">
                                          <p:stCondLst>
                                            <p:cond delay="0"/>
                                          </p:stCondLst>
                                        </p:cTn>
                                        <p:tgtEl>
                                          <p:spTgt spid="451"/>
                                        </p:tgtEl>
                                        <p:attrNameLst>
                                          <p:attrName>style.visibility</p:attrName>
                                        </p:attrNameLst>
                                      </p:cBhvr>
                                      <p:to>
                                        <p:strVal val="visible"/>
                                      </p:to>
                                    </p:set>
                                  </p:childTnLst>
                                </p:cTn>
                              </p:par>
                            </p:childTnLst>
                          </p:cTn>
                        </p:par>
                        <p:par>
                          <p:cTn id="47" fill="hold">
                            <p:stCondLst>
                              <p:cond delay="300"/>
                            </p:stCondLst>
                            <p:childTnLst>
                              <p:par>
                                <p:cTn id="48" presetID="1" presetClass="entr" presetSubtype="0" fill="hold" nodeType="afterEffect">
                                  <p:stCondLst>
                                    <p:cond delay="100"/>
                                  </p:stCondLst>
                                  <p:childTnLst>
                                    <p:set>
                                      <p:cBhvr>
                                        <p:cTn id="49" dur="1" fill="hold">
                                          <p:stCondLst>
                                            <p:cond delay="0"/>
                                          </p:stCondLst>
                                        </p:cTn>
                                        <p:tgtEl>
                                          <p:spTgt spid="452"/>
                                        </p:tgtEl>
                                        <p:attrNameLst>
                                          <p:attrName>style.visibility</p:attrName>
                                        </p:attrNameLst>
                                      </p:cBhvr>
                                      <p:to>
                                        <p:strVal val="visible"/>
                                      </p:to>
                                    </p:set>
                                  </p:childTnLst>
                                </p:cTn>
                              </p:par>
                            </p:childTnLst>
                          </p:cTn>
                        </p:par>
                        <p:par>
                          <p:cTn id="50" fill="hold">
                            <p:stCondLst>
                              <p:cond delay="400"/>
                            </p:stCondLst>
                            <p:childTnLst>
                              <p:par>
                                <p:cTn id="51" presetID="1" presetClass="entr" presetSubtype="0" fill="hold" nodeType="afterEffect">
                                  <p:stCondLst>
                                    <p:cond delay="100"/>
                                  </p:stCondLst>
                                  <p:childTnLst>
                                    <p:set>
                                      <p:cBhvr>
                                        <p:cTn id="52" dur="1" fill="hold">
                                          <p:stCondLst>
                                            <p:cond delay="0"/>
                                          </p:stCondLst>
                                        </p:cTn>
                                        <p:tgtEl>
                                          <p:spTgt spid="453"/>
                                        </p:tgtEl>
                                        <p:attrNameLst>
                                          <p:attrName>style.visibility</p:attrName>
                                        </p:attrNameLst>
                                      </p:cBhvr>
                                      <p:to>
                                        <p:strVal val="visible"/>
                                      </p:to>
                                    </p:set>
                                  </p:childTnLst>
                                </p:cTn>
                              </p:par>
                            </p:childTnLst>
                          </p:cTn>
                        </p:par>
                        <p:par>
                          <p:cTn id="53" fill="hold">
                            <p:stCondLst>
                              <p:cond delay="500"/>
                            </p:stCondLst>
                            <p:childTnLst>
                              <p:par>
                                <p:cTn id="54" presetID="1" presetClass="entr" presetSubtype="0" fill="hold" nodeType="afterEffect">
                                  <p:stCondLst>
                                    <p:cond delay="100"/>
                                  </p:stCondLst>
                                  <p:childTnLst>
                                    <p:set>
                                      <p:cBhvr>
                                        <p:cTn id="55" dur="1" fill="hold">
                                          <p:stCondLst>
                                            <p:cond delay="0"/>
                                          </p:stCondLst>
                                        </p:cTn>
                                        <p:tgtEl>
                                          <p:spTgt spid="454"/>
                                        </p:tgtEl>
                                        <p:attrNameLst>
                                          <p:attrName>style.visibility</p:attrName>
                                        </p:attrNameLst>
                                      </p:cBhvr>
                                      <p:to>
                                        <p:strVal val="visible"/>
                                      </p:to>
                                    </p:set>
                                  </p:childTnLst>
                                </p:cTn>
                              </p:par>
                            </p:childTnLst>
                          </p:cTn>
                        </p:par>
                        <p:par>
                          <p:cTn id="56" fill="hold">
                            <p:stCondLst>
                              <p:cond delay="600"/>
                            </p:stCondLst>
                            <p:childTnLst>
                              <p:par>
                                <p:cTn id="57" presetID="1" presetClass="entr" presetSubtype="0" fill="hold" nodeType="afterEffect">
                                  <p:stCondLst>
                                    <p:cond delay="100"/>
                                  </p:stCondLst>
                                  <p:childTnLst>
                                    <p:set>
                                      <p:cBhvr>
                                        <p:cTn id="58" dur="1" fill="hold">
                                          <p:stCondLst>
                                            <p:cond delay="0"/>
                                          </p:stCondLst>
                                        </p:cTn>
                                        <p:tgtEl>
                                          <p:spTgt spid="455"/>
                                        </p:tgtEl>
                                        <p:attrNameLst>
                                          <p:attrName>style.visibility</p:attrName>
                                        </p:attrNameLst>
                                      </p:cBhvr>
                                      <p:to>
                                        <p:strVal val="visible"/>
                                      </p:to>
                                    </p:set>
                                  </p:childTnLst>
                                </p:cTn>
                              </p:par>
                            </p:childTnLst>
                          </p:cTn>
                        </p:par>
                        <p:par>
                          <p:cTn id="59" fill="hold">
                            <p:stCondLst>
                              <p:cond delay="700"/>
                            </p:stCondLst>
                            <p:childTnLst>
                              <p:par>
                                <p:cTn id="60" presetID="1" presetClass="entr" presetSubtype="0" fill="hold" nodeType="afterEffect">
                                  <p:stCondLst>
                                    <p:cond delay="100"/>
                                  </p:stCondLst>
                                  <p:childTnLst>
                                    <p:set>
                                      <p:cBhvr>
                                        <p:cTn id="61" dur="1" fill="hold">
                                          <p:stCondLst>
                                            <p:cond delay="0"/>
                                          </p:stCondLst>
                                        </p:cTn>
                                        <p:tgtEl>
                                          <p:spTgt spid="6"/>
                                        </p:tgtEl>
                                        <p:attrNameLst>
                                          <p:attrName>style.visibility</p:attrName>
                                        </p:attrNameLst>
                                      </p:cBhvr>
                                      <p:to>
                                        <p:strVal val="visible"/>
                                      </p:to>
                                    </p:set>
                                  </p:childTnLst>
                                </p:cTn>
                              </p:par>
                            </p:childTnLst>
                          </p:cTn>
                        </p:par>
                        <p:par>
                          <p:cTn id="62" fill="hold">
                            <p:stCondLst>
                              <p:cond delay="800"/>
                            </p:stCondLst>
                            <p:childTnLst>
                              <p:par>
                                <p:cTn id="63" presetID="1" presetClass="entr" presetSubtype="0" fill="hold" nodeType="afterEffect">
                                  <p:stCondLst>
                                    <p:cond delay="100"/>
                                  </p:stCondLst>
                                  <p:childTnLst>
                                    <p:set>
                                      <p:cBhvr>
                                        <p:cTn id="64" dur="1" fill="hold">
                                          <p:stCondLst>
                                            <p:cond delay="0"/>
                                          </p:stCondLst>
                                        </p:cTn>
                                        <p:tgtEl>
                                          <p:spTgt spid="7"/>
                                        </p:tgtEl>
                                        <p:attrNameLst>
                                          <p:attrName>style.visibility</p:attrName>
                                        </p:attrNameLst>
                                      </p:cBhvr>
                                      <p:to>
                                        <p:strVal val="visible"/>
                                      </p:to>
                                    </p:set>
                                  </p:childTnLst>
                                </p:cTn>
                              </p:par>
                            </p:childTnLst>
                          </p:cTn>
                        </p:par>
                        <p:par>
                          <p:cTn id="65" fill="hold">
                            <p:stCondLst>
                              <p:cond delay="900"/>
                            </p:stCondLst>
                            <p:childTnLst>
                              <p:par>
                                <p:cTn id="66" presetID="1" presetClass="entr" presetSubtype="0" fill="hold" nodeType="afterEffect">
                                  <p:stCondLst>
                                    <p:cond delay="100"/>
                                  </p:stCondLst>
                                  <p:childTnLst>
                                    <p:set>
                                      <p:cBhvr>
                                        <p:cTn id="67" dur="1" fill="hold">
                                          <p:stCondLst>
                                            <p:cond delay="0"/>
                                          </p:stCondLst>
                                        </p:cTn>
                                        <p:tgtEl>
                                          <p:spTgt spid="8"/>
                                        </p:tgtEl>
                                        <p:attrNameLst>
                                          <p:attrName>style.visibility</p:attrName>
                                        </p:attrNameLst>
                                      </p:cBhvr>
                                      <p:to>
                                        <p:strVal val="visible"/>
                                      </p:to>
                                    </p:set>
                                  </p:childTnLst>
                                </p:cTn>
                              </p:par>
                            </p:childTnLst>
                          </p:cTn>
                        </p:par>
                        <p:par>
                          <p:cTn id="68" fill="hold">
                            <p:stCondLst>
                              <p:cond delay="1000"/>
                            </p:stCondLst>
                            <p:childTnLst>
                              <p:par>
                                <p:cTn id="69" presetID="1" presetClass="entr" presetSubtype="0" fill="hold" nodeType="afterEffect">
                                  <p:stCondLst>
                                    <p:cond delay="100"/>
                                  </p:stCondLst>
                                  <p:childTnLst>
                                    <p:set>
                                      <p:cBhvr>
                                        <p:cTn id="70" dur="1" fill="hold">
                                          <p:stCondLst>
                                            <p:cond delay="0"/>
                                          </p:stCondLst>
                                        </p:cTn>
                                        <p:tgtEl>
                                          <p:spTgt spid="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677"/>
                                        </p:tgtEl>
                                        <p:attrNameLst>
                                          <p:attrName>style.visibility</p:attrName>
                                        </p:attrNameLst>
                                      </p:cBhvr>
                                      <p:to>
                                        <p:strVal val="visible"/>
                                      </p:to>
                                    </p:set>
                                    <p:animEffect transition="in" filter="fade">
                                      <p:cBhvr>
                                        <p:cTn id="75" dur="2000"/>
                                        <p:tgtEl>
                                          <p:spTgt spid="677"/>
                                        </p:tgtEl>
                                      </p:cBhvr>
                                    </p:animEffect>
                                  </p:childTnLst>
                                </p:cTn>
                              </p:par>
                              <p:par>
                                <p:cTn id="76" presetID="10" presetClass="entr" presetSubtype="0" fill="hold" nodeType="withEffect">
                                  <p:stCondLst>
                                    <p:cond delay="0"/>
                                  </p:stCondLst>
                                  <p:childTnLst>
                                    <p:set>
                                      <p:cBhvr>
                                        <p:cTn id="77" dur="1" fill="hold">
                                          <p:stCondLst>
                                            <p:cond delay="0"/>
                                          </p:stCondLst>
                                        </p:cTn>
                                        <p:tgtEl>
                                          <p:spTgt spid="10"/>
                                        </p:tgtEl>
                                        <p:attrNameLst>
                                          <p:attrName>style.visibility</p:attrName>
                                        </p:attrNameLst>
                                      </p:cBhvr>
                                      <p:to>
                                        <p:strVal val="visible"/>
                                      </p:to>
                                    </p:set>
                                    <p:animEffect transition="in" filter="fade">
                                      <p:cBhvr>
                                        <p:cTn id="78" dur="2000"/>
                                        <p:tgtEl>
                                          <p:spTgt spid="10"/>
                                        </p:tgtEl>
                                      </p:cBhvr>
                                    </p:animEffect>
                                  </p:childTnLst>
                                </p:cTn>
                              </p:par>
                            </p:childTnLst>
                          </p:cTn>
                        </p:par>
                        <p:par>
                          <p:cTn id="79" fill="hold">
                            <p:stCondLst>
                              <p:cond delay="2000"/>
                            </p:stCondLst>
                            <p:childTnLst>
                              <p:par>
                                <p:cTn id="80" presetID="10" presetClass="exit" presetSubtype="0" fill="hold" grpId="1" nodeType="afterEffect">
                                  <p:stCondLst>
                                    <p:cond delay="5000"/>
                                  </p:stCondLst>
                                  <p:childTnLst>
                                    <p:animEffect transition="out" filter="fade">
                                      <p:cBhvr>
                                        <p:cTn id="81" dur="2000"/>
                                        <p:tgtEl>
                                          <p:spTgt spid="677"/>
                                        </p:tgtEl>
                                      </p:cBhvr>
                                    </p:animEffect>
                                    <p:set>
                                      <p:cBhvr>
                                        <p:cTn id="82" dur="1" fill="hold">
                                          <p:stCondLst>
                                            <p:cond delay="1999"/>
                                          </p:stCondLst>
                                        </p:cTn>
                                        <p:tgtEl>
                                          <p:spTgt spid="677"/>
                                        </p:tgtEl>
                                        <p:attrNameLst>
                                          <p:attrName>style.visibility</p:attrName>
                                        </p:attrNameLst>
                                      </p:cBhvr>
                                      <p:to>
                                        <p:strVal val="hidden"/>
                                      </p:to>
                                    </p:set>
                                  </p:childTnLst>
                                </p:cTn>
                              </p:par>
                              <p:par>
                                <p:cTn id="83" presetID="10" presetClass="exit" presetSubtype="0" fill="hold" nodeType="withEffect">
                                  <p:stCondLst>
                                    <p:cond delay="10000"/>
                                  </p:stCondLst>
                                  <p:childTnLst>
                                    <p:animEffect transition="out" filter="fade">
                                      <p:cBhvr>
                                        <p:cTn id="84" dur="2000"/>
                                        <p:tgtEl>
                                          <p:spTgt spid="10"/>
                                        </p:tgtEl>
                                      </p:cBhvr>
                                    </p:animEffect>
                                    <p:set>
                                      <p:cBhvr>
                                        <p:cTn id="85"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 grpId="0"/>
      <p:bldP spid="914" grpId="0"/>
      <p:bldP spid="677" grpId="0"/>
      <p:bldP spid="677"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 name="TextBox 2047"/>
          <p:cNvSpPr txBox="1"/>
          <p:nvPr/>
        </p:nvSpPr>
        <p:spPr>
          <a:xfrm>
            <a:off x="1955308" y="1628800"/>
            <a:ext cx="1112419" cy="646331"/>
          </a:xfrm>
          <a:prstGeom prst="rect">
            <a:avLst/>
          </a:prstGeom>
          <a:noFill/>
        </p:spPr>
        <p:txBody>
          <a:bodyPr wrap="none" rtlCol="0">
            <a:spAutoFit/>
          </a:bodyPr>
          <a:lstStyle/>
          <a:p>
            <a:pPr algn="ctr"/>
            <a:r>
              <a:rPr lang="en-NZ" dirty="0" smtClean="0">
                <a:solidFill>
                  <a:schemeClr val="tx2"/>
                </a:solidFill>
              </a:rPr>
              <a:t>8,700</a:t>
            </a:r>
          </a:p>
          <a:p>
            <a:pPr algn="ctr"/>
            <a:r>
              <a:rPr lang="en-NZ" dirty="0" smtClean="0">
                <a:solidFill>
                  <a:schemeClr val="tx2"/>
                </a:solidFill>
              </a:rPr>
              <a:t>Prisoners</a:t>
            </a:r>
            <a:endParaRPr lang="en-NZ" dirty="0">
              <a:solidFill>
                <a:schemeClr val="tx2"/>
              </a:solidFill>
            </a:endParaRPr>
          </a:p>
        </p:txBody>
      </p:sp>
      <p:sp>
        <p:nvSpPr>
          <p:cNvPr id="914" name="TextBox 913"/>
          <p:cNvSpPr txBox="1"/>
          <p:nvPr/>
        </p:nvSpPr>
        <p:spPr>
          <a:xfrm>
            <a:off x="5229752" y="1628800"/>
            <a:ext cx="2407327" cy="646331"/>
          </a:xfrm>
          <a:prstGeom prst="rect">
            <a:avLst/>
          </a:prstGeom>
          <a:noFill/>
        </p:spPr>
        <p:txBody>
          <a:bodyPr wrap="none" rtlCol="0">
            <a:spAutoFit/>
          </a:bodyPr>
          <a:lstStyle/>
          <a:p>
            <a:pPr algn="ctr"/>
            <a:r>
              <a:rPr lang="en-NZ" dirty="0" smtClean="0">
                <a:solidFill>
                  <a:schemeClr val="tx2"/>
                </a:solidFill>
              </a:rPr>
              <a:t>35,000</a:t>
            </a:r>
          </a:p>
          <a:p>
            <a:pPr algn="ctr"/>
            <a:r>
              <a:rPr lang="en-NZ" dirty="0" smtClean="0">
                <a:solidFill>
                  <a:schemeClr val="tx2"/>
                </a:solidFill>
              </a:rPr>
              <a:t>Community-sentenced</a:t>
            </a:r>
            <a:endParaRPr lang="en-NZ" dirty="0">
              <a:solidFill>
                <a:schemeClr val="tx2"/>
              </a:solidFill>
            </a:endParaRPr>
          </a:p>
        </p:txBody>
      </p:sp>
      <p:pic>
        <p:nvPicPr>
          <p:cNvPr id="1027"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78504" y="2267077"/>
            <a:ext cx="186256" cy="439816"/>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idx="4294967295"/>
          </p:nvPr>
        </p:nvSpPr>
        <p:spPr>
          <a:xfrm>
            <a:off x="0" y="444500"/>
            <a:ext cx="8966200" cy="1054100"/>
          </a:xfrm>
        </p:spPr>
        <p:txBody>
          <a:bodyPr/>
          <a:lstStyle/>
          <a:p>
            <a:r>
              <a:rPr lang="en-NZ" sz="2800" dirty="0" smtClean="0"/>
              <a:t>The centrality of RISK</a:t>
            </a:r>
            <a:endParaRPr lang="en-NZ" sz="4000" dirty="0"/>
          </a:p>
        </p:txBody>
      </p:sp>
      <p:pic>
        <p:nvPicPr>
          <p:cNvPr id="450"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65280" y="2267077"/>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51"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52056" y="2267077"/>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52"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38832" y="2267077"/>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53"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25608" y="2267077"/>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54"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12384" y="2267077"/>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55"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99160" y="2267077"/>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56"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78430" y="2706948"/>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57"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65212" y="2706948"/>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58"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51994" y="2706948"/>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59"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38776" y="2706948"/>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60"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25558" y="2706948"/>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61"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12340" y="2706948"/>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62"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99122" y="2706948"/>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63"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78072" y="3146819"/>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64"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64876" y="3146819"/>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65"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51680" y="3146819"/>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66"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38484" y="3146819"/>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67"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25288" y="3146819"/>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68"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12092" y="3146819"/>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69"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98896" y="3146819"/>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470"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78072" y="3586690"/>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545"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64876" y="3586690"/>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546"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51680" y="3586690"/>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547"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38484" y="3586690"/>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890"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25288" y="3586690"/>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01"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12092" y="3586690"/>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02"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98896" y="3586690"/>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03"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78072" y="4026561"/>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04"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64876" y="4026561"/>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05"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51680" y="4026561"/>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06"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38484" y="4026561"/>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07"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25288" y="4026561"/>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08"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12092" y="4026561"/>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09"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98896" y="4026561"/>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11"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45680" y="2267022"/>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12"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32456" y="2267022"/>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13"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19232" y="2267022"/>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15"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06008" y="2267022"/>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16"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92784" y="2267022"/>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17"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45752" y="2706893"/>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18"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32534" y="2706893"/>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19"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19316" y="2706893"/>
            <a:ext cx="186256" cy="439816"/>
          </a:xfrm>
          <a:prstGeom prst="rect">
            <a:avLst/>
          </a:prstGeom>
          <a:noFill/>
          <a:extLst>
            <a:ext uri="{909E8E84-426E-40DD-AFC4-6F175D3DCCD1}">
              <a14:hiddenFill xmlns:a14="http://schemas.microsoft.com/office/drawing/2010/main">
                <a:solidFill>
                  <a:srgbClr val="FFFFFF"/>
                </a:solidFill>
              </a14:hiddenFill>
            </a:ext>
          </a:extLst>
        </p:spPr>
      </p:pic>
      <p:pic>
        <p:nvPicPr>
          <p:cNvPr id="920" name="Picture 3" descr="G:\Head Office Groups\Research &amp; Evaluation\Staff Folders\Paula\Maps and pictures\person_smal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06098" y="2706893"/>
            <a:ext cx="186256" cy="439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592458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500" fill="hold"/>
                                        <p:tgtEl>
                                          <p:spTgt spid="911"/>
                                        </p:tgtEl>
                                        <p:attrNameLst>
                                          <p:attrName>fillcolor</p:attrName>
                                        </p:attrNameLst>
                                      </p:cBhvr>
                                      <p:to>
                                        <a:srgbClr val="00FF00"/>
                                      </p:to>
                                    </p:animClr>
                                    <p:set>
                                      <p:cBhvr>
                                        <p:cTn id="7" dur="500" fill="hold"/>
                                        <p:tgtEl>
                                          <p:spTgt spid="911"/>
                                        </p:tgtEl>
                                        <p:attrNameLst>
                                          <p:attrName>fill.type</p:attrName>
                                        </p:attrNameLst>
                                      </p:cBhvr>
                                      <p:to>
                                        <p:strVal val="solid"/>
                                      </p:to>
                                    </p:set>
                                    <p:set>
                                      <p:cBhvr>
                                        <p:cTn id="8" dur="500" fill="hold"/>
                                        <p:tgtEl>
                                          <p:spTgt spid="911"/>
                                        </p:tgtEl>
                                        <p:attrNameLst>
                                          <p:attrName>fill.on</p:attrName>
                                        </p:attrNameLst>
                                      </p:cBhvr>
                                      <p:to>
                                        <p:strVal val="true"/>
                                      </p:to>
                                    </p:set>
                                  </p:childTnLst>
                                </p:cTn>
                              </p:par>
                              <p:par>
                                <p:cTn id="9" presetID="1" presetClass="emph" presetSubtype="2" fill="hold" nodeType="withEffect">
                                  <p:stCondLst>
                                    <p:cond delay="0"/>
                                  </p:stCondLst>
                                  <p:childTnLst>
                                    <p:animClr clrSpc="rgb" dir="cw">
                                      <p:cBhvr>
                                        <p:cTn id="10" dur="500" fill="hold"/>
                                        <p:tgtEl>
                                          <p:spTgt spid="912"/>
                                        </p:tgtEl>
                                        <p:attrNameLst>
                                          <p:attrName>fillcolor</p:attrName>
                                        </p:attrNameLst>
                                      </p:cBhvr>
                                      <p:to>
                                        <a:srgbClr val="00FF00"/>
                                      </p:to>
                                    </p:animClr>
                                    <p:set>
                                      <p:cBhvr>
                                        <p:cTn id="11" dur="500" fill="hold"/>
                                        <p:tgtEl>
                                          <p:spTgt spid="912"/>
                                        </p:tgtEl>
                                        <p:attrNameLst>
                                          <p:attrName>fill.type</p:attrName>
                                        </p:attrNameLst>
                                      </p:cBhvr>
                                      <p:to>
                                        <p:strVal val="solid"/>
                                      </p:to>
                                    </p:set>
                                    <p:set>
                                      <p:cBhvr>
                                        <p:cTn id="12" dur="500" fill="hold"/>
                                        <p:tgtEl>
                                          <p:spTgt spid="912"/>
                                        </p:tgtEl>
                                        <p:attrNameLst>
                                          <p:attrName>fill.on</p:attrName>
                                        </p:attrNameLst>
                                      </p:cBhvr>
                                      <p:to>
                                        <p:strVal val="true"/>
                                      </p:to>
                                    </p:set>
                                  </p:childTnLst>
                                </p:cTn>
                              </p:par>
                            </p:childTnLst>
                          </p:cTn>
                        </p:par>
                      </p:childTnLst>
                    </p:cTn>
                  </p:par>
                  <p:par>
                    <p:cTn id="13" fill="hold">
                      <p:stCondLst>
                        <p:cond delay="indefinite"/>
                      </p:stCondLst>
                      <p:childTnLst>
                        <p:par>
                          <p:cTn id="14" fill="hold">
                            <p:stCondLst>
                              <p:cond delay="0"/>
                            </p:stCondLst>
                            <p:childTnLst>
                              <p:par>
                                <p:cTn id="15" presetID="1" presetClass="emph" presetSubtype="2" fill="hold" nodeType="clickEffect">
                                  <p:stCondLst>
                                    <p:cond delay="0"/>
                                  </p:stCondLst>
                                  <p:childTnLst>
                                    <p:animClr clrSpc="rgb" dir="cw">
                                      <p:cBhvr>
                                        <p:cTn id="16" dur="500" fill="hold"/>
                                        <p:tgtEl>
                                          <p:spTgt spid="917"/>
                                        </p:tgtEl>
                                        <p:attrNameLst>
                                          <p:attrName>fillcolor</p:attrName>
                                        </p:attrNameLst>
                                      </p:cBhvr>
                                      <p:to>
                                        <a:srgbClr val="00B0F0"/>
                                      </p:to>
                                    </p:animClr>
                                    <p:set>
                                      <p:cBhvr>
                                        <p:cTn id="17" dur="500" fill="hold"/>
                                        <p:tgtEl>
                                          <p:spTgt spid="917"/>
                                        </p:tgtEl>
                                        <p:attrNameLst>
                                          <p:attrName>fill.type</p:attrName>
                                        </p:attrNameLst>
                                      </p:cBhvr>
                                      <p:to>
                                        <p:strVal val="solid"/>
                                      </p:to>
                                    </p:set>
                                    <p:set>
                                      <p:cBhvr>
                                        <p:cTn id="18" dur="500" fill="hold"/>
                                        <p:tgtEl>
                                          <p:spTgt spid="917"/>
                                        </p:tgtEl>
                                        <p:attrNameLst>
                                          <p:attrName>fill.on</p:attrName>
                                        </p:attrNameLst>
                                      </p:cBhvr>
                                      <p:to>
                                        <p:strVal val="true"/>
                                      </p:to>
                                    </p:set>
                                  </p:childTnLst>
                                </p:cTn>
                              </p:par>
                              <p:par>
                                <p:cTn id="19" presetID="1" presetClass="emph" presetSubtype="2" fill="hold" nodeType="withEffect">
                                  <p:stCondLst>
                                    <p:cond delay="0"/>
                                  </p:stCondLst>
                                  <p:childTnLst>
                                    <p:animClr clrSpc="rgb" dir="cw">
                                      <p:cBhvr>
                                        <p:cTn id="20" dur="500" fill="hold"/>
                                        <p:tgtEl>
                                          <p:spTgt spid="918"/>
                                        </p:tgtEl>
                                        <p:attrNameLst>
                                          <p:attrName>fillcolor</p:attrName>
                                        </p:attrNameLst>
                                      </p:cBhvr>
                                      <p:to>
                                        <a:srgbClr val="00B0F0"/>
                                      </p:to>
                                    </p:animClr>
                                    <p:set>
                                      <p:cBhvr>
                                        <p:cTn id="21" dur="500" fill="hold"/>
                                        <p:tgtEl>
                                          <p:spTgt spid="918"/>
                                        </p:tgtEl>
                                        <p:attrNameLst>
                                          <p:attrName>fill.type</p:attrName>
                                        </p:attrNameLst>
                                      </p:cBhvr>
                                      <p:to>
                                        <p:strVal val="solid"/>
                                      </p:to>
                                    </p:set>
                                    <p:set>
                                      <p:cBhvr>
                                        <p:cTn id="22" dur="500" fill="hold"/>
                                        <p:tgtEl>
                                          <p:spTgt spid="918"/>
                                        </p:tgtEl>
                                        <p:attrNameLst>
                                          <p:attrName>fill.on</p:attrName>
                                        </p:attrNameLst>
                                      </p:cBhvr>
                                      <p:to>
                                        <p:strVal val="true"/>
                                      </p:to>
                                    </p:set>
                                  </p:childTnLst>
                                </p:cTn>
                              </p:par>
                              <p:par>
                                <p:cTn id="23" presetID="1" presetClass="emph" presetSubtype="2" fill="hold" nodeType="withEffect">
                                  <p:stCondLst>
                                    <p:cond delay="0"/>
                                  </p:stCondLst>
                                  <p:childTnLst>
                                    <p:animClr clrSpc="rgb" dir="cw">
                                      <p:cBhvr>
                                        <p:cTn id="24" dur="500" fill="hold"/>
                                        <p:tgtEl>
                                          <p:spTgt spid="919"/>
                                        </p:tgtEl>
                                        <p:attrNameLst>
                                          <p:attrName>fillcolor</p:attrName>
                                        </p:attrNameLst>
                                      </p:cBhvr>
                                      <p:to>
                                        <a:srgbClr val="00B0F0"/>
                                      </p:to>
                                    </p:animClr>
                                    <p:set>
                                      <p:cBhvr>
                                        <p:cTn id="25" dur="500" fill="hold"/>
                                        <p:tgtEl>
                                          <p:spTgt spid="919"/>
                                        </p:tgtEl>
                                        <p:attrNameLst>
                                          <p:attrName>fill.type</p:attrName>
                                        </p:attrNameLst>
                                      </p:cBhvr>
                                      <p:to>
                                        <p:strVal val="solid"/>
                                      </p:to>
                                    </p:set>
                                    <p:set>
                                      <p:cBhvr>
                                        <p:cTn id="26" dur="500" fill="hold"/>
                                        <p:tgtEl>
                                          <p:spTgt spid="919"/>
                                        </p:tgtEl>
                                        <p:attrNameLst>
                                          <p:attrName>fill.on</p:attrName>
                                        </p:attrNameLst>
                                      </p:cBhvr>
                                      <p:to>
                                        <p:strVal val="true"/>
                                      </p:to>
                                    </p:set>
                                  </p:childTnLst>
                                </p:cTn>
                              </p:par>
                              <p:par>
                                <p:cTn id="27" presetID="1" presetClass="emph" presetSubtype="2" fill="hold" nodeType="withEffect">
                                  <p:stCondLst>
                                    <p:cond delay="0"/>
                                  </p:stCondLst>
                                  <p:childTnLst>
                                    <p:animClr clrSpc="rgb" dir="cw">
                                      <p:cBhvr>
                                        <p:cTn id="28" dur="500" fill="hold"/>
                                        <p:tgtEl>
                                          <p:spTgt spid="920"/>
                                        </p:tgtEl>
                                        <p:attrNameLst>
                                          <p:attrName>fillcolor</p:attrName>
                                        </p:attrNameLst>
                                      </p:cBhvr>
                                      <p:to>
                                        <a:srgbClr val="00B0F0"/>
                                      </p:to>
                                    </p:animClr>
                                    <p:set>
                                      <p:cBhvr>
                                        <p:cTn id="29" dur="500" fill="hold"/>
                                        <p:tgtEl>
                                          <p:spTgt spid="920"/>
                                        </p:tgtEl>
                                        <p:attrNameLst>
                                          <p:attrName>fill.type</p:attrName>
                                        </p:attrNameLst>
                                      </p:cBhvr>
                                      <p:to>
                                        <p:strVal val="solid"/>
                                      </p:to>
                                    </p:set>
                                    <p:set>
                                      <p:cBhvr>
                                        <p:cTn id="30" dur="500" fill="hold"/>
                                        <p:tgtEl>
                                          <p:spTgt spid="920"/>
                                        </p:tgtEl>
                                        <p:attrNameLst>
                                          <p:attrName>fill.on</p:attrName>
                                        </p:attrNameLst>
                                      </p:cBhvr>
                                      <p:to>
                                        <p:strVal val="true"/>
                                      </p:to>
                                    </p:set>
                                  </p:childTnLst>
                                </p:cTn>
                              </p:par>
                            </p:childTnLst>
                          </p:cTn>
                        </p:par>
                      </p:childTnLst>
                    </p:cTn>
                  </p:par>
                  <p:par>
                    <p:cTn id="31" fill="hold">
                      <p:stCondLst>
                        <p:cond delay="indefinite"/>
                      </p:stCondLst>
                      <p:childTnLst>
                        <p:par>
                          <p:cTn id="32" fill="hold">
                            <p:stCondLst>
                              <p:cond delay="0"/>
                            </p:stCondLst>
                            <p:childTnLst>
                              <p:par>
                                <p:cTn id="33" presetID="1" presetClass="emph" presetSubtype="2" fill="hold" nodeType="clickEffect">
                                  <p:stCondLst>
                                    <p:cond delay="0"/>
                                  </p:stCondLst>
                                  <p:childTnLst>
                                    <p:animClr clrSpc="rgb" dir="cw">
                                      <p:cBhvr>
                                        <p:cTn id="34" dur="500" fill="hold"/>
                                        <p:tgtEl>
                                          <p:spTgt spid="915"/>
                                        </p:tgtEl>
                                        <p:attrNameLst>
                                          <p:attrName>fillcolor</p:attrName>
                                        </p:attrNameLst>
                                      </p:cBhvr>
                                      <p:to>
                                        <a:srgbClr val="FF0000"/>
                                      </p:to>
                                    </p:animClr>
                                    <p:set>
                                      <p:cBhvr>
                                        <p:cTn id="35" dur="500" fill="hold"/>
                                        <p:tgtEl>
                                          <p:spTgt spid="915"/>
                                        </p:tgtEl>
                                        <p:attrNameLst>
                                          <p:attrName>fill.type</p:attrName>
                                        </p:attrNameLst>
                                      </p:cBhvr>
                                      <p:to>
                                        <p:strVal val="solid"/>
                                      </p:to>
                                    </p:set>
                                    <p:set>
                                      <p:cBhvr>
                                        <p:cTn id="36" dur="500" fill="hold"/>
                                        <p:tgtEl>
                                          <p:spTgt spid="915"/>
                                        </p:tgtEl>
                                        <p:attrNameLst>
                                          <p:attrName>fill.on</p:attrName>
                                        </p:attrNameLst>
                                      </p:cBhvr>
                                      <p:to>
                                        <p:strVal val="true"/>
                                      </p:to>
                                    </p:set>
                                  </p:childTnLst>
                                </p:cTn>
                              </p:par>
                              <p:par>
                                <p:cTn id="37" presetID="1" presetClass="emph" presetSubtype="2" fill="hold" nodeType="withEffect">
                                  <p:stCondLst>
                                    <p:cond delay="0"/>
                                  </p:stCondLst>
                                  <p:childTnLst>
                                    <p:animClr clrSpc="rgb" dir="cw">
                                      <p:cBhvr>
                                        <p:cTn id="38" dur="500" fill="hold"/>
                                        <p:tgtEl>
                                          <p:spTgt spid="916"/>
                                        </p:tgtEl>
                                        <p:attrNameLst>
                                          <p:attrName>fillcolor</p:attrName>
                                        </p:attrNameLst>
                                      </p:cBhvr>
                                      <p:to>
                                        <a:srgbClr val="FF0000"/>
                                      </p:to>
                                    </p:animClr>
                                    <p:set>
                                      <p:cBhvr>
                                        <p:cTn id="39" dur="500" fill="hold"/>
                                        <p:tgtEl>
                                          <p:spTgt spid="916"/>
                                        </p:tgtEl>
                                        <p:attrNameLst>
                                          <p:attrName>fill.type</p:attrName>
                                        </p:attrNameLst>
                                      </p:cBhvr>
                                      <p:to>
                                        <p:strVal val="solid"/>
                                      </p:to>
                                    </p:set>
                                    <p:set>
                                      <p:cBhvr>
                                        <p:cTn id="40" dur="500" fill="hold"/>
                                        <p:tgtEl>
                                          <p:spTgt spid="916"/>
                                        </p:tgtEl>
                                        <p:attrNameLst>
                                          <p:attrName>fill.on</p:attrName>
                                        </p:attrNameLst>
                                      </p:cBhvr>
                                      <p:to>
                                        <p:strVal val="true"/>
                                      </p:to>
                                    </p:set>
                                  </p:childTnLst>
                                </p:cTn>
                              </p:par>
                              <p:par>
                                <p:cTn id="41" presetID="1" presetClass="emph" presetSubtype="2" fill="hold" nodeType="withEffect">
                                  <p:stCondLst>
                                    <p:cond delay="0"/>
                                  </p:stCondLst>
                                  <p:childTnLst>
                                    <p:animClr clrSpc="rgb" dir="cw">
                                      <p:cBhvr>
                                        <p:cTn id="42" dur="500" fill="hold"/>
                                        <p:tgtEl>
                                          <p:spTgt spid="913"/>
                                        </p:tgtEl>
                                        <p:attrNameLst>
                                          <p:attrName>fillcolor</p:attrName>
                                        </p:attrNameLst>
                                      </p:cBhvr>
                                      <p:to>
                                        <a:srgbClr val="FF0000"/>
                                      </p:to>
                                    </p:animClr>
                                    <p:set>
                                      <p:cBhvr>
                                        <p:cTn id="43" dur="500" fill="hold"/>
                                        <p:tgtEl>
                                          <p:spTgt spid="913"/>
                                        </p:tgtEl>
                                        <p:attrNameLst>
                                          <p:attrName>fill.type</p:attrName>
                                        </p:attrNameLst>
                                      </p:cBhvr>
                                      <p:to>
                                        <p:strVal val="solid"/>
                                      </p:to>
                                    </p:set>
                                    <p:set>
                                      <p:cBhvr>
                                        <p:cTn id="44" dur="500" fill="hold"/>
                                        <p:tgtEl>
                                          <p:spTgt spid="913"/>
                                        </p:tgtEl>
                                        <p:attrNameLst>
                                          <p:attrName>fill.on</p:attrName>
                                        </p:attrNameLst>
                                      </p:cBhvr>
                                      <p:to>
                                        <p:strVal val="true"/>
                                      </p:to>
                                    </p:set>
                                  </p:childTnLst>
                                </p:cTn>
                              </p:par>
                            </p:childTnLst>
                          </p:cTn>
                        </p:par>
                      </p:childTnLst>
                    </p:cTn>
                  </p:par>
                  <p:par>
                    <p:cTn id="45" fill="hold">
                      <p:stCondLst>
                        <p:cond delay="indefinite"/>
                      </p:stCondLst>
                      <p:childTnLst>
                        <p:par>
                          <p:cTn id="46" fill="hold">
                            <p:stCondLst>
                              <p:cond delay="0"/>
                            </p:stCondLst>
                            <p:childTnLst>
                              <p:par>
                                <p:cTn id="47" presetID="1" presetClass="emph" presetSubtype="2" fill="hold" nodeType="clickEffect">
                                  <p:stCondLst>
                                    <p:cond delay="0"/>
                                  </p:stCondLst>
                                  <p:childTnLst>
                                    <p:animClr clrSpc="rgb" dir="cw">
                                      <p:cBhvr>
                                        <p:cTn id="48" dur="500" fill="hold"/>
                                        <p:tgtEl>
                                          <p:spTgt spid="1027"/>
                                        </p:tgtEl>
                                        <p:attrNameLst>
                                          <p:attrName>fillcolor</p:attrName>
                                        </p:attrNameLst>
                                      </p:cBhvr>
                                      <p:to>
                                        <a:srgbClr val="00FF00"/>
                                      </p:to>
                                    </p:animClr>
                                    <p:set>
                                      <p:cBhvr>
                                        <p:cTn id="49" dur="500" fill="hold"/>
                                        <p:tgtEl>
                                          <p:spTgt spid="1027"/>
                                        </p:tgtEl>
                                        <p:attrNameLst>
                                          <p:attrName>fill.type</p:attrName>
                                        </p:attrNameLst>
                                      </p:cBhvr>
                                      <p:to>
                                        <p:strVal val="solid"/>
                                      </p:to>
                                    </p:set>
                                    <p:set>
                                      <p:cBhvr>
                                        <p:cTn id="50" dur="500" fill="hold"/>
                                        <p:tgtEl>
                                          <p:spTgt spid="1027"/>
                                        </p:tgtEl>
                                        <p:attrNameLst>
                                          <p:attrName>fill.on</p:attrName>
                                        </p:attrNameLst>
                                      </p:cBhvr>
                                      <p:to>
                                        <p:strVal val="true"/>
                                      </p:to>
                                    </p:set>
                                  </p:childTnLst>
                                </p:cTn>
                              </p:par>
                              <p:par>
                                <p:cTn id="51" presetID="1" presetClass="emph" presetSubtype="2" fill="hold" nodeType="withEffect">
                                  <p:stCondLst>
                                    <p:cond delay="0"/>
                                  </p:stCondLst>
                                  <p:childTnLst>
                                    <p:animClr clrSpc="rgb" dir="cw">
                                      <p:cBhvr>
                                        <p:cTn id="52" dur="500" fill="hold"/>
                                        <p:tgtEl>
                                          <p:spTgt spid="456"/>
                                        </p:tgtEl>
                                        <p:attrNameLst>
                                          <p:attrName>fillcolor</p:attrName>
                                        </p:attrNameLst>
                                      </p:cBhvr>
                                      <p:to>
                                        <a:srgbClr val="00FF00"/>
                                      </p:to>
                                    </p:animClr>
                                    <p:set>
                                      <p:cBhvr>
                                        <p:cTn id="53" dur="500" fill="hold"/>
                                        <p:tgtEl>
                                          <p:spTgt spid="456"/>
                                        </p:tgtEl>
                                        <p:attrNameLst>
                                          <p:attrName>fill.type</p:attrName>
                                        </p:attrNameLst>
                                      </p:cBhvr>
                                      <p:to>
                                        <p:strVal val="solid"/>
                                      </p:to>
                                    </p:set>
                                    <p:set>
                                      <p:cBhvr>
                                        <p:cTn id="54" dur="500" fill="hold"/>
                                        <p:tgtEl>
                                          <p:spTgt spid="456"/>
                                        </p:tgtEl>
                                        <p:attrNameLst>
                                          <p:attrName>fill.on</p:attrName>
                                        </p:attrNameLst>
                                      </p:cBhvr>
                                      <p:to>
                                        <p:strVal val="true"/>
                                      </p:to>
                                    </p:set>
                                  </p:childTnLst>
                                </p:cTn>
                              </p:par>
                              <p:par>
                                <p:cTn id="55" presetID="1" presetClass="emph" presetSubtype="2" fill="hold" nodeType="withEffect">
                                  <p:stCondLst>
                                    <p:cond delay="0"/>
                                  </p:stCondLst>
                                  <p:childTnLst>
                                    <p:animClr clrSpc="rgb" dir="cw">
                                      <p:cBhvr>
                                        <p:cTn id="56" dur="500" fill="hold"/>
                                        <p:tgtEl>
                                          <p:spTgt spid="463"/>
                                        </p:tgtEl>
                                        <p:attrNameLst>
                                          <p:attrName>fillcolor</p:attrName>
                                        </p:attrNameLst>
                                      </p:cBhvr>
                                      <p:to>
                                        <a:srgbClr val="00FF00"/>
                                      </p:to>
                                    </p:animClr>
                                    <p:set>
                                      <p:cBhvr>
                                        <p:cTn id="57" dur="500" fill="hold"/>
                                        <p:tgtEl>
                                          <p:spTgt spid="463"/>
                                        </p:tgtEl>
                                        <p:attrNameLst>
                                          <p:attrName>fill.type</p:attrName>
                                        </p:attrNameLst>
                                      </p:cBhvr>
                                      <p:to>
                                        <p:strVal val="solid"/>
                                      </p:to>
                                    </p:set>
                                    <p:set>
                                      <p:cBhvr>
                                        <p:cTn id="58" dur="500" fill="hold"/>
                                        <p:tgtEl>
                                          <p:spTgt spid="463"/>
                                        </p:tgtEl>
                                        <p:attrNameLst>
                                          <p:attrName>fill.on</p:attrName>
                                        </p:attrNameLst>
                                      </p:cBhvr>
                                      <p:to>
                                        <p:strVal val="true"/>
                                      </p:to>
                                    </p:set>
                                  </p:childTnLst>
                                </p:cTn>
                              </p:par>
                              <p:par>
                                <p:cTn id="59" presetID="1" presetClass="emph" presetSubtype="2" fill="hold" nodeType="withEffect">
                                  <p:stCondLst>
                                    <p:cond delay="0"/>
                                  </p:stCondLst>
                                  <p:childTnLst>
                                    <p:animClr clrSpc="rgb" dir="cw">
                                      <p:cBhvr>
                                        <p:cTn id="60" dur="500" fill="hold"/>
                                        <p:tgtEl>
                                          <p:spTgt spid="470"/>
                                        </p:tgtEl>
                                        <p:attrNameLst>
                                          <p:attrName>fillcolor</p:attrName>
                                        </p:attrNameLst>
                                      </p:cBhvr>
                                      <p:to>
                                        <a:srgbClr val="00FF00"/>
                                      </p:to>
                                    </p:animClr>
                                    <p:set>
                                      <p:cBhvr>
                                        <p:cTn id="61" dur="500" fill="hold"/>
                                        <p:tgtEl>
                                          <p:spTgt spid="470"/>
                                        </p:tgtEl>
                                        <p:attrNameLst>
                                          <p:attrName>fill.type</p:attrName>
                                        </p:attrNameLst>
                                      </p:cBhvr>
                                      <p:to>
                                        <p:strVal val="solid"/>
                                      </p:to>
                                    </p:set>
                                    <p:set>
                                      <p:cBhvr>
                                        <p:cTn id="62" dur="500" fill="hold"/>
                                        <p:tgtEl>
                                          <p:spTgt spid="470"/>
                                        </p:tgtEl>
                                        <p:attrNameLst>
                                          <p:attrName>fill.on</p:attrName>
                                        </p:attrNameLst>
                                      </p:cBhvr>
                                      <p:to>
                                        <p:strVal val="true"/>
                                      </p:to>
                                    </p:set>
                                  </p:childTnLst>
                                </p:cTn>
                              </p:par>
                              <p:par>
                                <p:cTn id="63" presetID="1" presetClass="emph" presetSubtype="2" fill="hold" nodeType="withEffect">
                                  <p:stCondLst>
                                    <p:cond delay="0"/>
                                  </p:stCondLst>
                                  <p:childTnLst>
                                    <p:animClr clrSpc="rgb" dir="cw">
                                      <p:cBhvr>
                                        <p:cTn id="64" dur="500" fill="hold"/>
                                        <p:tgtEl>
                                          <p:spTgt spid="903"/>
                                        </p:tgtEl>
                                        <p:attrNameLst>
                                          <p:attrName>fillcolor</p:attrName>
                                        </p:attrNameLst>
                                      </p:cBhvr>
                                      <p:to>
                                        <a:srgbClr val="00FF00"/>
                                      </p:to>
                                    </p:animClr>
                                    <p:set>
                                      <p:cBhvr>
                                        <p:cTn id="65" dur="500" fill="hold"/>
                                        <p:tgtEl>
                                          <p:spTgt spid="903"/>
                                        </p:tgtEl>
                                        <p:attrNameLst>
                                          <p:attrName>fill.type</p:attrName>
                                        </p:attrNameLst>
                                      </p:cBhvr>
                                      <p:to>
                                        <p:strVal val="solid"/>
                                      </p:to>
                                    </p:set>
                                    <p:set>
                                      <p:cBhvr>
                                        <p:cTn id="66" dur="500" fill="hold"/>
                                        <p:tgtEl>
                                          <p:spTgt spid="903"/>
                                        </p:tgtEl>
                                        <p:attrNameLst>
                                          <p:attrName>fill.on</p:attrName>
                                        </p:attrNameLst>
                                      </p:cBhvr>
                                      <p:to>
                                        <p:strVal val="true"/>
                                      </p:to>
                                    </p:set>
                                  </p:childTnLst>
                                </p:cTn>
                              </p:par>
                              <p:par>
                                <p:cTn id="67" presetID="1" presetClass="emph" presetSubtype="2" fill="hold" nodeType="withEffect">
                                  <p:stCondLst>
                                    <p:cond delay="0"/>
                                  </p:stCondLst>
                                  <p:childTnLst>
                                    <p:animClr clrSpc="rgb" dir="cw">
                                      <p:cBhvr>
                                        <p:cTn id="68" dur="500" fill="hold"/>
                                        <p:tgtEl>
                                          <p:spTgt spid="904"/>
                                        </p:tgtEl>
                                        <p:attrNameLst>
                                          <p:attrName>fillcolor</p:attrName>
                                        </p:attrNameLst>
                                      </p:cBhvr>
                                      <p:to>
                                        <a:srgbClr val="00FF00"/>
                                      </p:to>
                                    </p:animClr>
                                    <p:set>
                                      <p:cBhvr>
                                        <p:cTn id="69" dur="500" fill="hold"/>
                                        <p:tgtEl>
                                          <p:spTgt spid="904"/>
                                        </p:tgtEl>
                                        <p:attrNameLst>
                                          <p:attrName>fill.type</p:attrName>
                                        </p:attrNameLst>
                                      </p:cBhvr>
                                      <p:to>
                                        <p:strVal val="solid"/>
                                      </p:to>
                                    </p:set>
                                    <p:set>
                                      <p:cBhvr>
                                        <p:cTn id="70" dur="500" fill="hold"/>
                                        <p:tgtEl>
                                          <p:spTgt spid="904"/>
                                        </p:tgtEl>
                                        <p:attrNameLst>
                                          <p:attrName>fill.on</p:attrName>
                                        </p:attrNameLst>
                                      </p:cBhvr>
                                      <p:to>
                                        <p:strVal val="true"/>
                                      </p:to>
                                    </p:set>
                                  </p:childTnLst>
                                </p:cTn>
                              </p:par>
                              <p:par>
                                <p:cTn id="71" presetID="1" presetClass="emph" presetSubtype="2" fill="hold" nodeType="withEffect">
                                  <p:stCondLst>
                                    <p:cond delay="0"/>
                                  </p:stCondLst>
                                  <p:childTnLst>
                                    <p:animClr clrSpc="rgb" dir="cw">
                                      <p:cBhvr>
                                        <p:cTn id="72" dur="500" fill="hold"/>
                                        <p:tgtEl>
                                          <p:spTgt spid="545"/>
                                        </p:tgtEl>
                                        <p:attrNameLst>
                                          <p:attrName>fillcolor</p:attrName>
                                        </p:attrNameLst>
                                      </p:cBhvr>
                                      <p:to>
                                        <a:srgbClr val="00FF00"/>
                                      </p:to>
                                    </p:animClr>
                                    <p:set>
                                      <p:cBhvr>
                                        <p:cTn id="73" dur="500" fill="hold"/>
                                        <p:tgtEl>
                                          <p:spTgt spid="545"/>
                                        </p:tgtEl>
                                        <p:attrNameLst>
                                          <p:attrName>fill.type</p:attrName>
                                        </p:attrNameLst>
                                      </p:cBhvr>
                                      <p:to>
                                        <p:strVal val="solid"/>
                                      </p:to>
                                    </p:set>
                                    <p:set>
                                      <p:cBhvr>
                                        <p:cTn id="74" dur="500" fill="hold"/>
                                        <p:tgtEl>
                                          <p:spTgt spid="545"/>
                                        </p:tgtEl>
                                        <p:attrNameLst>
                                          <p:attrName>fill.on</p:attrName>
                                        </p:attrNameLst>
                                      </p:cBhvr>
                                      <p:to>
                                        <p:strVal val="true"/>
                                      </p:to>
                                    </p:set>
                                  </p:childTnLst>
                                </p:cTn>
                              </p:par>
                              <p:par>
                                <p:cTn id="75" presetID="1" presetClass="emph" presetSubtype="2" fill="hold" nodeType="withEffect">
                                  <p:stCondLst>
                                    <p:cond delay="0"/>
                                  </p:stCondLst>
                                  <p:childTnLst>
                                    <p:animClr clrSpc="rgb" dir="cw">
                                      <p:cBhvr>
                                        <p:cTn id="76" dur="500" fill="hold"/>
                                        <p:tgtEl>
                                          <p:spTgt spid="464"/>
                                        </p:tgtEl>
                                        <p:attrNameLst>
                                          <p:attrName>fillcolor</p:attrName>
                                        </p:attrNameLst>
                                      </p:cBhvr>
                                      <p:to>
                                        <a:srgbClr val="00FF00"/>
                                      </p:to>
                                    </p:animClr>
                                    <p:set>
                                      <p:cBhvr>
                                        <p:cTn id="77" dur="500" fill="hold"/>
                                        <p:tgtEl>
                                          <p:spTgt spid="464"/>
                                        </p:tgtEl>
                                        <p:attrNameLst>
                                          <p:attrName>fill.type</p:attrName>
                                        </p:attrNameLst>
                                      </p:cBhvr>
                                      <p:to>
                                        <p:strVal val="solid"/>
                                      </p:to>
                                    </p:set>
                                    <p:set>
                                      <p:cBhvr>
                                        <p:cTn id="78" dur="500" fill="hold"/>
                                        <p:tgtEl>
                                          <p:spTgt spid="464"/>
                                        </p:tgtEl>
                                        <p:attrNameLst>
                                          <p:attrName>fill.on</p:attrName>
                                        </p:attrNameLst>
                                      </p:cBhvr>
                                      <p:to>
                                        <p:strVal val="true"/>
                                      </p:to>
                                    </p:set>
                                  </p:childTnLst>
                                </p:cTn>
                              </p:par>
                              <p:par>
                                <p:cTn id="79" presetID="1" presetClass="emph" presetSubtype="2" fill="hold" nodeType="withEffect">
                                  <p:stCondLst>
                                    <p:cond delay="0"/>
                                  </p:stCondLst>
                                  <p:childTnLst>
                                    <p:animClr clrSpc="rgb" dir="cw">
                                      <p:cBhvr>
                                        <p:cTn id="80" dur="500" fill="hold"/>
                                        <p:tgtEl>
                                          <p:spTgt spid="457"/>
                                        </p:tgtEl>
                                        <p:attrNameLst>
                                          <p:attrName>fillcolor</p:attrName>
                                        </p:attrNameLst>
                                      </p:cBhvr>
                                      <p:to>
                                        <a:srgbClr val="00FF00"/>
                                      </p:to>
                                    </p:animClr>
                                    <p:set>
                                      <p:cBhvr>
                                        <p:cTn id="81" dur="500" fill="hold"/>
                                        <p:tgtEl>
                                          <p:spTgt spid="457"/>
                                        </p:tgtEl>
                                        <p:attrNameLst>
                                          <p:attrName>fill.type</p:attrName>
                                        </p:attrNameLst>
                                      </p:cBhvr>
                                      <p:to>
                                        <p:strVal val="solid"/>
                                      </p:to>
                                    </p:set>
                                    <p:set>
                                      <p:cBhvr>
                                        <p:cTn id="82" dur="500" fill="hold"/>
                                        <p:tgtEl>
                                          <p:spTgt spid="457"/>
                                        </p:tgtEl>
                                        <p:attrNameLst>
                                          <p:attrName>fill.on</p:attrName>
                                        </p:attrNameLst>
                                      </p:cBhvr>
                                      <p:to>
                                        <p:strVal val="true"/>
                                      </p:to>
                                    </p:set>
                                  </p:childTnLst>
                                </p:cTn>
                              </p:par>
                              <p:par>
                                <p:cTn id="83" presetID="1" presetClass="emph" presetSubtype="2" fill="hold" nodeType="withEffect">
                                  <p:stCondLst>
                                    <p:cond delay="0"/>
                                  </p:stCondLst>
                                  <p:childTnLst>
                                    <p:animClr clrSpc="rgb" dir="cw">
                                      <p:cBhvr>
                                        <p:cTn id="84" dur="500" fill="hold"/>
                                        <p:tgtEl>
                                          <p:spTgt spid="450"/>
                                        </p:tgtEl>
                                        <p:attrNameLst>
                                          <p:attrName>fillcolor</p:attrName>
                                        </p:attrNameLst>
                                      </p:cBhvr>
                                      <p:to>
                                        <a:srgbClr val="00FF00"/>
                                      </p:to>
                                    </p:animClr>
                                    <p:set>
                                      <p:cBhvr>
                                        <p:cTn id="85" dur="500" fill="hold"/>
                                        <p:tgtEl>
                                          <p:spTgt spid="450"/>
                                        </p:tgtEl>
                                        <p:attrNameLst>
                                          <p:attrName>fill.type</p:attrName>
                                        </p:attrNameLst>
                                      </p:cBhvr>
                                      <p:to>
                                        <p:strVal val="solid"/>
                                      </p:to>
                                    </p:set>
                                    <p:set>
                                      <p:cBhvr>
                                        <p:cTn id="86" dur="500" fill="hold"/>
                                        <p:tgtEl>
                                          <p:spTgt spid="450"/>
                                        </p:tgtEl>
                                        <p:attrNameLst>
                                          <p:attrName>fill.on</p:attrName>
                                        </p:attrNameLst>
                                      </p:cBhvr>
                                      <p:to>
                                        <p:strVal val="true"/>
                                      </p:to>
                                    </p:set>
                                  </p:childTnLst>
                                </p:cTn>
                              </p:par>
                              <p:par>
                                <p:cTn id="87" presetID="1" presetClass="emph" presetSubtype="2" fill="hold" nodeType="withEffect">
                                  <p:stCondLst>
                                    <p:cond delay="0"/>
                                  </p:stCondLst>
                                  <p:childTnLst>
                                    <p:animClr clrSpc="rgb" dir="cw">
                                      <p:cBhvr>
                                        <p:cTn id="88" dur="500" fill="hold"/>
                                        <p:tgtEl>
                                          <p:spTgt spid="451"/>
                                        </p:tgtEl>
                                        <p:attrNameLst>
                                          <p:attrName>fillcolor</p:attrName>
                                        </p:attrNameLst>
                                      </p:cBhvr>
                                      <p:to>
                                        <a:srgbClr val="00FF00"/>
                                      </p:to>
                                    </p:animClr>
                                    <p:set>
                                      <p:cBhvr>
                                        <p:cTn id="89" dur="500" fill="hold"/>
                                        <p:tgtEl>
                                          <p:spTgt spid="451"/>
                                        </p:tgtEl>
                                        <p:attrNameLst>
                                          <p:attrName>fill.type</p:attrName>
                                        </p:attrNameLst>
                                      </p:cBhvr>
                                      <p:to>
                                        <p:strVal val="solid"/>
                                      </p:to>
                                    </p:set>
                                    <p:set>
                                      <p:cBhvr>
                                        <p:cTn id="90" dur="500" fill="hold"/>
                                        <p:tgtEl>
                                          <p:spTgt spid="451"/>
                                        </p:tgtEl>
                                        <p:attrNameLst>
                                          <p:attrName>fill.on</p:attrName>
                                        </p:attrNameLst>
                                      </p:cBhvr>
                                      <p:to>
                                        <p:strVal val="true"/>
                                      </p:to>
                                    </p:set>
                                  </p:childTnLst>
                                </p:cTn>
                              </p:par>
                              <p:par>
                                <p:cTn id="91" presetID="1" presetClass="emph" presetSubtype="2" fill="hold" nodeType="withEffect">
                                  <p:stCondLst>
                                    <p:cond delay="0"/>
                                  </p:stCondLst>
                                  <p:childTnLst>
                                    <p:animClr clrSpc="rgb" dir="cw">
                                      <p:cBhvr>
                                        <p:cTn id="92" dur="500" fill="hold"/>
                                        <p:tgtEl>
                                          <p:spTgt spid="458"/>
                                        </p:tgtEl>
                                        <p:attrNameLst>
                                          <p:attrName>fillcolor</p:attrName>
                                        </p:attrNameLst>
                                      </p:cBhvr>
                                      <p:to>
                                        <a:srgbClr val="00FF00"/>
                                      </p:to>
                                    </p:animClr>
                                    <p:set>
                                      <p:cBhvr>
                                        <p:cTn id="93" dur="500" fill="hold"/>
                                        <p:tgtEl>
                                          <p:spTgt spid="458"/>
                                        </p:tgtEl>
                                        <p:attrNameLst>
                                          <p:attrName>fill.type</p:attrName>
                                        </p:attrNameLst>
                                      </p:cBhvr>
                                      <p:to>
                                        <p:strVal val="solid"/>
                                      </p:to>
                                    </p:set>
                                    <p:set>
                                      <p:cBhvr>
                                        <p:cTn id="94" dur="500" fill="hold"/>
                                        <p:tgtEl>
                                          <p:spTgt spid="458"/>
                                        </p:tgtEl>
                                        <p:attrNameLst>
                                          <p:attrName>fill.on</p:attrName>
                                        </p:attrNameLst>
                                      </p:cBhvr>
                                      <p:to>
                                        <p:strVal val="true"/>
                                      </p:to>
                                    </p:set>
                                  </p:childTnLst>
                                </p:cTn>
                              </p:par>
                              <p:par>
                                <p:cTn id="95" presetID="1" presetClass="emph" presetSubtype="2" fill="hold" nodeType="withEffect">
                                  <p:stCondLst>
                                    <p:cond delay="0"/>
                                  </p:stCondLst>
                                  <p:childTnLst>
                                    <p:animClr clrSpc="rgb" dir="cw">
                                      <p:cBhvr>
                                        <p:cTn id="96" dur="500" fill="hold"/>
                                        <p:tgtEl>
                                          <p:spTgt spid="465"/>
                                        </p:tgtEl>
                                        <p:attrNameLst>
                                          <p:attrName>fillcolor</p:attrName>
                                        </p:attrNameLst>
                                      </p:cBhvr>
                                      <p:to>
                                        <a:srgbClr val="00FF00"/>
                                      </p:to>
                                    </p:animClr>
                                    <p:set>
                                      <p:cBhvr>
                                        <p:cTn id="97" dur="500" fill="hold"/>
                                        <p:tgtEl>
                                          <p:spTgt spid="465"/>
                                        </p:tgtEl>
                                        <p:attrNameLst>
                                          <p:attrName>fill.type</p:attrName>
                                        </p:attrNameLst>
                                      </p:cBhvr>
                                      <p:to>
                                        <p:strVal val="solid"/>
                                      </p:to>
                                    </p:set>
                                    <p:set>
                                      <p:cBhvr>
                                        <p:cTn id="98" dur="500" fill="hold"/>
                                        <p:tgtEl>
                                          <p:spTgt spid="465"/>
                                        </p:tgtEl>
                                        <p:attrNameLst>
                                          <p:attrName>fill.on</p:attrName>
                                        </p:attrNameLst>
                                      </p:cBhvr>
                                      <p:to>
                                        <p:strVal val="true"/>
                                      </p:to>
                                    </p:set>
                                  </p:childTnLst>
                                </p:cTn>
                              </p:par>
                              <p:par>
                                <p:cTn id="99" presetID="1" presetClass="emph" presetSubtype="2" fill="hold" nodeType="withEffect">
                                  <p:stCondLst>
                                    <p:cond delay="0"/>
                                  </p:stCondLst>
                                  <p:childTnLst>
                                    <p:animClr clrSpc="rgb" dir="cw">
                                      <p:cBhvr>
                                        <p:cTn id="100" dur="500" fill="hold"/>
                                        <p:tgtEl>
                                          <p:spTgt spid="546"/>
                                        </p:tgtEl>
                                        <p:attrNameLst>
                                          <p:attrName>fillcolor</p:attrName>
                                        </p:attrNameLst>
                                      </p:cBhvr>
                                      <p:to>
                                        <a:srgbClr val="00FF00"/>
                                      </p:to>
                                    </p:animClr>
                                    <p:set>
                                      <p:cBhvr>
                                        <p:cTn id="101" dur="500" fill="hold"/>
                                        <p:tgtEl>
                                          <p:spTgt spid="546"/>
                                        </p:tgtEl>
                                        <p:attrNameLst>
                                          <p:attrName>fill.type</p:attrName>
                                        </p:attrNameLst>
                                      </p:cBhvr>
                                      <p:to>
                                        <p:strVal val="solid"/>
                                      </p:to>
                                    </p:set>
                                    <p:set>
                                      <p:cBhvr>
                                        <p:cTn id="102" dur="500" fill="hold"/>
                                        <p:tgtEl>
                                          <p:spTgt spid="546"/>
                                        </p:tgtEl>
                                        <p:attrNameLst>
                                          <p:attrName>fill.on</p:attrName>
                                        </p:attrNameLst>
                                      </p:cBhvr>
                                      <p:to>
                                        <p:strVal val="true"/>
                                      </p:to>
                                    </p:set>
                                  </p:childTnLst>
                                </p:cTn>
                              </p:par>
                              <p:par>
                                <p:cTn id="103" presetID="1" presetClass="emph" presetSubtype="2" fill="hold" nodeType="withEffect">
                                  <p:stCondLst>
                                    <p:cond delay="0"/>
                                  </p:stCondLst>
                                  <p:childTnLst>
                                    <p:animClr clrSpc="rgb" dir="cw">
                                      <p:cBhvr>
                                        <p:cTn id="104" dur="500" fill="hold"/>
                                        <p:tgtEl>
                                          <p:spTgt spid="905"/>
                                        </p:tgtEl>
                                        <p:attrNameLst>
                                          <p:attrName>fillcolor</p:attrName>
                                        </p:attrNameLst>
                                      </p:cBhvr>
                                      <p:to>
                                        <a:srgbClr val="00FF00"/>
                                      </p:to>
                                    </p:animClr>
                                    <p:set>
                                      <p:cBhvr>
                                        <p:cTn id="105" dur="500" fill="hold"/>
                                        <p:tgtEl>
                                          <p:spTgt spid="905"/>
                                        </p:tgtEl>
                                        <p:attrNameLst>
                                          <p:attrName>fill.type</p:attrName>
                                        </p:attrNameLst>
                                      </p:cBhvr>
                                      <p:to>
                                        <p:strVal val="solid"/>
                                      </p:to>
                                    </p:set>
                                    <p:set>
                                      <p:cBhvr>
                                        <p:cTn id="106" dur="500" fill="hold"/>
                                        <p:tgtEl>
                                          <p:spTgt spid="905"/>
                                        </p:tgtEl>
                                        <p:attrNameLst>
                                          <p:attrName>fill.on</p:attrName>
                                        </p:attrNameLst>
                                      </p:cBhvr>
                                      <p:to>
                                        <p:strVal val="true"/>
                                      </p:to>
                                    </p:set>
                                  </p:childTnLst>
                                </p:cTn>
                              </p:par>
                            </p:childTnLst>
                          </p:cTn>
                        </p:par>
                      </p:childTnLst>
                    </p:cTn>
                  </p:par>
                  <p:par>
                    <p:cTn id="107" fill="hold">
                      <p:stCondLst>
                        <p:cond delay="indefinite"/>
                      </p:stCondLst>
                      <p:childTnLst>
                        <p:par>
                          <p:cTn id="108" fill="hold">
                            <p:stCondLst>
                              <p:cond delay="0"/>
                            </p:stCondLst>
                            <p:childTnLst>
                              <p:par>
                                <p:cTn id="109" presetID="1" presetClass="emph" presetSubtype="2" fill="hold" nodeType="clickEffect">
                                  <p:stCondLst>
                                    <p:cond delay="0"/>
                                  </p:stCondLst>
                                  <p:childTnLst>
                                    <p:animClr clrSpc="rgb" dir="cw">
                                      <p:cBhvr>
                                        <p:cTn id="110" dur="500" fill="hold"/>
                                        <p:tgtEl>
                                          <p:spTgt spid="452"/>
                                        </p:tgtEl>
                                        <p:attrNameLst>
                                          <p:attrName>fillcolor</p:attrName>
                                        </p:attrNameLst>
                                      </p:cBhvr>
                                      <p:to>
                                        <a:srgbClr val="00B0F0"/>
                                      </p:to>
                                    </p:animClr>
                                    <p:set>
                                      <p:cBhvr>
                                        <p:cTn id="111" dur="500" fill="hold"/>
                                        <p:tgtEl>
                                          <p:spTgt spid="452"/>
                                        </p:tgtEl>
                                        <p:attrNameLst>
                                          <p:attrName>fill.type</p:attrName>
                                        </p:attrNameLst>
                                      </p:cBhvr>
                                      <p:to>
                                        <p:strVal val="solid"/>
                                      </p:to>
                                    </p:set>
                                    <p:set>
                                      <p:cBhvr>
                                        <p:cTn id="112" dur="500" fill="hold"/>
                                        <p:tgtEl>
                                          <p:spTgt spid="452"/>
                                        </p:tgtEl>
                                        <p:attrNameLst>
                                          <p:attrName>fill.on</p:attrName>
                                        </p:attrNameLst>
                                      </p:cBhvr>
                                      <p:to>
                                        <p:strVal val="true"/>
                                      </p:to>
                                    </p:set>
                                  </p:childTnLst>
                                </p:cTn>
                              </p:par>
                              <p:par>
                                <p:cTn id="113" presetID="1" presetClass="emph" presetSubtype="2" fill="hold" nodeType="withEffect">
                                  <p:stCondLst>
                                    <p:cond delay="0"/>
                                  </p:stCondLst>
                                  <p:childTnLst>
                                    <p:animClr clrSpc="rgb" dir="cw">
                                      <p:cBhvr>
                                        <p:cTn id="114" dur="500" fill="hold"/>
                                        <p:tgtEl>
                                          <p:spTgt spid="453"/>
                                        </p:tgtEl>
                                        <p:attrNameLst>
                                          <p:attrName>fillcolor</p:attrName>
                                        </p:attrNameLst>
                                      </p:cBhvr>
                                      <p:to>
                                        <a:srgbClr val="00B0F0"/>
                                      </p:to>
                                    </p:animClr>
                                    <p:set>
                                      <p:cBhvr>
                                        <p:cTn id="115" dur="500" fill="hold"/>
                                        <p:tgtEl>
                                          <p:spTgt spid="453"/>
                                        </p:tgtEl>
                                        <p:attrNameLst>
                                          <p:attrName>fill.type</p:attrName>
                                        </p:attrNameLst>
                                      </p:cBhvr>
                                      <p:to>
                                        <p:strVal val="solid"/>
                                      </p:to>
                                    </p:set>
                                    <p:set>
                                      <p:cBhvr>
                                        <p:cTn id="116" dur="500" fill="hold"/>
                                        <p:tgtEl>
                                          <p:spTgt spid="453"/>
                                        </p:tgtEl>
                                        <p:attrNameLst>
                                          <p:attrName>fill.on</p:attrName>
                                        </p:attrNameLst>
                                      </p:cBhvr>
                                      <p:to>
                                        <p:strVal val="true"/>
                                      </p:to>
                                    </p:set>
                                  </p:childTnLst>
                                </p:cTn>
                              </p:par>
                              <p:par>
                                <p:cTn id="117" presetID="1" presetClass="emph" presetSubtype="2" fill="hold" nodeType="withEffect">
                                  <p:stCondLst>
                                    <p:cond delay="0"/>
                                  </p:stCondLst>
                                  <p:childTnLst>
                                    <p:animClr clrSpc="rgb" dir="cw">
                                      <p:cBhvr>
                                        <p:cTn id="118" dur="500" fill="hold"/>
                                        <p:tgtEl>
                                          <p:spTgt spid="459"/>
                                        </p:tgtEl>
                                        <p:attrNameLst>
                                          <p:attrName>fillcolor</p:attrName>
                                        </p:attrNameLst>
                                      </p:cBhvr>
                                      <p:to>
                                        <a:srgbClr val="00B0F0"/>
                                      </p:to>
                                    </p:animClr>
                                    <p:set>
                                      <p:cBhvr>
                                        <p:cTn id="119" dur="500" fill="hold"/>
                                        <p:tgtEl>
                                          <p:spTgt spid="459"/>
                                        </p:tgtEl>
                                        <p:attrNameLst>
                                          <p:attrName>fill.type</p:attrName>
                                        </p:attrNameLst>
                                      </p:cBhvr>
                                      <p:to>
                                        <p:strVal val="solid"/>
                                      </p:to>
                                    </p:set>
                                    <p:set>
                                      <p:cBhvr>
                                        <p:cTn id="120" dur="500" fill="hold"/>
                                        <p:tgtEl>
                                          <p:spTgt spid="459"/>
                                        </p:tgtEl>
                                        <p:attrNameLst>
                                          <p:attrName>fill.on</p:attrName>
                                        </p:attrNameLst>
                                      </p:cBhvr>
                                      <p:to>
                                        <p:strVal val="true"/>
                                      </p:to>
                                    </p:set>
                                  </p:childTnLst>
                                </p:cTn>
                              </p:par>
                              <p:par>
                                <p:cTn id="121" presetID="1" presetClass="emph" presetSubtype="2" fill="hold" nodeType="withEffect">
                                  <p:stCondLst>
                                    <p:cond delay="0"/>
                                  </p:stCondLst>
                                  <p:childTnLst>
                                    <p:animClr clrSpc="rgb" dir="cw">
                                      <p:cBhvr>
                                        <p:cTn id="122" dur="500" fill="hold"/>
                                        <p:tgtEl>
                                          <p:spTgt spid="460"/>
                                        </p:tgtEl>
                                        <p:attrNameLst>
                                          <p:attrName>fillcolor</p:attrName>
                                        </p:attrNameLst>
                                      </p:cBhvr>
                                      <p:to>
                                        <a:srgbClr val="00B0F0"/>
                                      </p:to>
                                    </p:animClr>
                                    <p:set>
                                      <p:cBhvr>
                                        <p:cTn id="123" dur="500" fill="hold"/>
                                        <p:tgtEl>
                                          <p:spTgt spid="460"/>
                                        </p:tgtEl>
                                        <p:attrNameLst>
                                          <p:attrName>fill.type</p:attrName>
                                        </p:attrNameLst>
                                      </p:cBhvr>
                                      <p:to>
                                        <p:strVal val="solid"/>
                                      </p:to>
                                    </p:set>
                                    <p:set>
                                      <p:cBhvr>
                                        <p:cTn id="124" dur="500" fill="hold"/>
                                        <p:tgtEl>
                                          <p:spTgt spid="460"/>
                                        </p:tgtEl>
                                        <p:attrNameLst>
                                          <p:attrName>fill.on</p:attrName>
                                        </p:attrNameLst>
                                      </p:cBhvr>
                                      <p:to>
                                        <p:strVal val="true"/>
                                      </p:to>
                                    </p:set>
                                  </p:childTnLst>
                                </p:cTn>
                              </p:par>
                              <p:par>
                                <p:cTn id="125" presetID="1" presetClass="emph" presetSubtype="2" fill="hold" nodeType="withEffect">
                                  <p:stCondLst>
                                    <p:cond delay="0"/>
                                  </p:stCondLst>
                                  <p:childTnLst>
                                    <p:animClr clrSpc="rgb" dir="cw">
                                      <p:cBhvr>
                                        <p:cTn id="126" dur="500" fill="hold"/>
                                        <p:tgtEl>
                                          <p:spTgt spid="466"/>
                                        </p:tgtEl>
                                        <p:attrNameLst>
                                          <p:attrName>fillcolor</p:attrName>
                                        </p:attrNameLst>
                                      </p:cBhvr>
                                      <p:to>
                                        <a:srgbClr val="00B0F0"/>
                                      </p:to>
                                    </p:animClr>
                                    <p:set>
                                      <p:cBhvr>
                                        <p:cTn id="127" dur="500" fill="hold"/>
                                        <p:tgtEl>
                                          <p:spTgt spid="466"/>
                                        </p:tgtEl>
                                        <p:attrNameLst>
                                          <p:attrName>fill.type</p:attrName>
                                        </p:attrNameLst>
                                      </p:cBhvr>
                                      <p:to>
                                        <p:strVal val="solid"/>
                                      </p:to>
                                    </p:set>
                                    <p:set>
                                      <p:cBhvr>
                                        <p:cTn id="128" dur="500" fill="hold"/>
                                        <p:tgtEl>
                                          <p:spTgt spid="466"/>
                                        </p:tgtEl>
                                        <p:attrNameLst>
                                          <p:attrName>fill.on</p:attrName>
                                        </p:attrNameLst>
                                      </p:cBhvr>
                                      <p:to>
                                        <p:strVal val="true"/>
                                      </p:to>
                                    </p:set>
                                  </p:childTnLst>
                                </p:cTn>
                              </p:par>
                              <p:par>
                                <p:cTn id="129" presetID="1" presetClass="emph" presetSubtype="2" fill="hold" nodeType="withEffect">
                                  <p:stCondLst>
                                    <p:cond delay="0"/>
                                  </p:stCondLst>
                                  <p:childTnLst>
                                    <p:animClr clrSpc="rgb" dir="cw">
                                      <p:cBhvr>
                                        <p:cTn id="130" dur="500" fill="hold"/>
                                        <p:tgtEl>
                                          <p:spTgt spid="467"/>
                                        </p:tgtEl>
                                        <p:attrNameLst>
                                          <p:attrName>fillcolor</p:attrName>
                                        </p:attrNameLst>
                                      </p:cBhvr>
                                      <p:to>
                                        <a:srgbClr val="00B0F0"/>
                                      </p:to>
                                    </p:animClr>
                                    <p:set>
                                      <p:cBhvr>
                                        <p:cTn id="131" dur="500" fill="hold"/>
                                        <p:tgtEl>
                                          <p:spTgt spid="467"/>
                                        </p:tgtEl>
                                        <p:attrNameLst>
                                          <p:attrName>fill.type</p:attrName>
                                        </p:attrNameLst>
                                      </p:cBhvr>
                                      <p:to>
                                        <p:strVal val="solid"/>
                                      </p:to>
                                    </p:set>
                                    <p:set>
                                      <p:cBhvr>
                                        <p:cTn id="132" dur="500" fill="hold"/>
                                        <p:tgtEl>
                                          <p:spTgt spid="467"/>
                                        </p:tgtEl>
                                        <p:attrNameLst>
                                          <p:attrName>fill.on</p:attrName>
                                        </p:attrNameLst>
                                      </p:cBhvr>
                                      <p:to>
                                        <p:strVal val="true"/>
                                      </p:to>
                                    </p:set>
                                  </p:childTnLst>
                                </p:cTn>
                              </p:par>
                              <p:par>
                                <p:cTn id="133" presetID="1" presetClass="emph" presetSubtype="2" fill="hold" nodeType="withEffect">
                                  <p:stCondLst>
                                    <p:cond delay="0"/>
                                  </p:stCondLst>
                                  <p:childTnLst>
                                    <p:animClr clrSpc="rgb" dir="cw">
                                      <p:cBhvr>
                                        <p:cTn id="134" dur="500" fill="hold"/>
                                        <p:tgtEl>
                                          <p:spTgt spid="547"/>
                                        </p:tgtEl>
                                        <p:attrNameLst>
                                          <p:attrName>fillcolor</p:attrName>
                                        </p:attrNameLst>
                                      </p:cBhvr>
                                      <p:to>
                                        <a:srgbClr val="00B0F0"/>
                                      </p:to>
                                    </p:animClr>
                                    <p:set>
                                      <p:cBhvr>
                                        <p:cTn id="135" dur="500" fill="hold"/>
                                        <p:tgtEl>
                                          <p:spTgt spid="547"/>
                                        </p:tgtEl>
                                        <p:attrNameLst>
                                          <p:attrName>fill.type</p:attrName>
                                        </p:attrNameLst>
                                      </p:cBhvr>
                                      <p:to>
                                        <p:strVal val="solid"/>
                                      </p:to>
                                    </p:set>
                                    <p:set>
                                      <p:cBhvr>
                                        <p:cTn id="136" dur="500" fill="hold"/>
                                        <p:tgtEl>
                                          <p:spTgt spid="547"/>
                                        </p:tgtEl>
                                        <p:attrNameLst>
                                          <p:attrName>fill.on</p:attrName>
                                        </p:attrNameLst>
                                      </p:cBhvr>
                                      <p:to>
                                        <p:strVal val="true"/>
                                      </p:to>
                                    </p:set>
                                  </p:childTnLst>
                                </p:cTn>
                              </p:par>
                              <p:par>
                                <p:cTn id="137" presetID="1" presetClass="emph" presetSubtype="2" fill="hold" nodeType="withEffect">
                                  <p:stCondLst>
                                    <p:cond delay="0"/>
                                  </p:stCondLst>
                                  <p:childTnLst>
                                    <p:animClr clrSpc="rgb" dir="cw">
                                      <p:cBhvr>
                                        <p:cTn id="138" dur="500" fill="hold"/>
                                        <p:tgtEl>
                                          <p:spTgt spid="890"/>
                                        </p:tgtEl>
                                        <p:attrNameLst>
                                          <p:attrName>fillcolor</p:attrName>
                                        </p:attrNameLst>
                                      </p:cBhvr>
                                      <p:to>
                                        <a:srgbClr val="00B0F0"/>
                                      </p:to>
                                    </p:animClr>
                                    <p:set>
                                      <p:cBhvr>
                                        <p:cTn id="139" dur="500" fill="hold"/>
                                        <p:tgtEl>
                                          <p:spTgt spid="890"/>
                                        </p:tgtEl>
                                        <p:attrNameLst>
                                          <p:attrName>fill.type</p:attrName>
                                        </p:attrNameLst>
                                      </p:cBhvr>
                                      <p:to>
                                        <p:strVal val="solid"/>
                                      </p:to>
                                    </p:set>
                                    <p:set>
                                      <p:cBhvr>
                                        <p:cTn id="140" dur="500" fill="hold"/>
                                        <p:tgtEl>
                                          <p:spTgt spid="890"/>
                                        </p:tgtEl>
                                        <p:attrNameLst>
                                          <p:attrName>fill.on</p:attrName>
                                        </p:attrNameLst>
                                      </p:cBhvr>
                                      <p:to>
                                        <p:strVal val="true"/>
                                      </p:to>
                                    </p:set>
                                  </p:childTnLst>
                                </p:cTn>
                              </p:par>
                              <p:par>
                                <p:cTn id="141" presetID="1" presetClass="emph" presetSubtype="2" fill="hold" nodeType="withEffect">
                                  <p:stCondLst>
                                    <p:cond delay="0"/>
                                  </p:stCondLst>
                                  <p:childTnLst>
                                    <p:animClr clrSpc="rgb" dir="cw">
                                      <p:cBhvr>
                                        <p:cTn id="142" dur="500" fill="hold"/>
                                        <p:tgtEl>
                                          <p:spTgt spid="906"/>
                                        </p:tgtEl>
                                        <p:attrNameLst>
                                          <p:attrName>fillcolor</p:attrName>
                                        </p:attrNameLst>
                                      </p:cBhvr>
                                      <p:to>
                                        <a:srgbClr val="00B0F0"/>
                                      </p:to>
                                    </p:animClr>
                                    <p:set>
                                      <p:cBhvr>
                                        <p:cTn id="143" dur="500" fill="hold"/>
                                        <p:tgtEl>
                                          <p:spTgt spid="906"/>
                                        </p:tgtEl>
                                        <p:attrNameLst>
                                          <p:attrName>fill.type</p:attrName>
                                        </p:attrNameLst>
                                      </p:cBhvr>
                                      <p:to>
                                        <p:strVal val="solid"/>
                                      </p:to>
                                    </p:set>
                                    <p:set>
                                      <p:cBhvr>
                                        <p:cTn id="144" dur="500" fill="hold"/>
                                        <p:tgtEl>
                                          <p:spTgt spid="906"/>
                                        </p:tgtEl>
                                        <p:attrNameLst>
                                          <p:attrName>fill.on</p:attrName>
                                        </p:attrNameLst>
                                      </p:cBhvr>
                                      <p:to>
                                        <p:strVal val="true"/>
                                      </p:to>
                                    </p:set>
                                  </p:childTnLst>
                                </p:cTn>
                              </p:par>
                              <p:par>
                                <p:cTn id="145" presetID="1" presetClass="emph" presetSubtype="2" fill="hold" nodeType="withEffect">
                                  <p:stCondLst>
                                    <p:cond delay="0"/>
                                  </p:stCondLst>
                                  <p:childTnLst>
                                    <p:animClr clrSpc="rgb" dir="cw">
                                      <p:cBhvr>
                                        <p:cTn id="146" dur="500" fill="hold"/>
                                        <p:tgtEl>
                                          <p:spTgt spid="907"/>
                                        </p:tgtEl>
                                        <p:attrNameLst>
                                          <p:attrName>fillcolor</p:attrName>
                                        </p:attrNameLst>
                                      </p:cBhvr>
                                      <p:to>
                                        <a:srgbClr val="00B0F0"/>
                                      </p:to>
                                    </p:animClr>
                                    <p:set>
                                      <p:cBhvr>
                                        <p:cTn id="147" dur="500" fill="hold"/>
                                        <p:tgtEl>
                                          <p:spTgt spid="907"/>
                                        </p:tgtEl>
                                        <p:attrNameLst>
                                          <p:attrName>fill.type</p:attrName>
                                        </p:attrNameLst>
                                      </p:cBhvr>
                                      <p:to>
                                        <p:strVal val="solid"/>
                                      </p:to>
                                    </p:set>
                                    <p:set>
                                      <p:cBhvr>
                                        <p:cTn id="148" dur="500" fill="hold"/>
                                        <p:tgtEl>
                                          <p:spTgt spid="907"/>
                                        </p:tgtEl>
                                        <p:attrNameLst>
                                          <p:attrName>fill.on</p:attrName>
                                        </p:attrNameLst>
                                      </p:cBhvr>
                                      <p:to>
                                        <p:strVal val="true"/>
                                      </p:to>
                                    </p:set>
                                  </p:childTnLst>
                                </p:cTn>
                              </p:par>
                              <p:par>
                                <p:cTn id="149" presetID="1" presetClass="emph" presetSubtype="2" fill="hold" nodeType="withEffect">
                                  <p:stCondLst>
                                    <p:cond delay="0"/>
                                  </p:stCondLst>
                                  <p:childTnLst>
                                    <p:animClr clrSpc="rgb" dir="cw">
                                      <p:cBhvr>
                                        <p:cTn id="150" dur="500" fill="hold"/>
                                        <p:tgtEl>
                                          <p:spTgt spid="908"/>
                                        </p:tgtEl>
                                        <p:attrNameLst>
                                          <p:attrName>fillcolor</p:attrName>
                                        </p:attrNameLst>
                                      </p:cBhvr>
                                      <p:to>
                                        <a:srgbClr val="00B0F0"/>
                                      </p:to>
                                    </p:animClr>
                                    <p:set>
                                      <p:cBhvr>
                                        <p:cTn id="151" dur="500" fill="hold"/>
                                        <p:tgtEl>
                                          <p:spTgt spid="908"/>
                                        </p:tgtEl>
                                        <p:attrNameLst>
                                          <p:attrName>fill.type</p:attrName>
                                        </p:attrNameLst>
                                      </p:cBhvr>
                                      <p:to>
                                        <p:strVal val="solid"/>
                                      </p:to>
                                    </p:set>
                                    <p:set>
                                      <p:cBhvr>
                                        <p:cTn id="152" dur="500" fill="hold"/>
                                        <p:tgtEl>
                                          <p:spTgt spid="908"/>
                                        </p:tgtEl>
                                        <p:attrNameLst>
                                          <p:attrName>fill.on</p:attrName>
                                        </p:attrNameLst>
                                      </p:cBhvr>
                                      <p:to>
                                        <p:strVal val="true"/>
                                      </p:to>
                                    </p:set>
                                  </p:childTnLst>
                                </p:cTn>
                              </p:par>
                              <p:par>
                                <p:cTn id="153" presetID="1" presetClass="emph" presetSubtype="2" fill="hold" nodeType="withEffect">
                                  <p:stCondLst>
                                    <p:cond delay="0"/>
                                  </p:stCondLst>
                                  <p:childTnLst>
                                    <p:animClr clrSpc="rgb" dir="cw">
                                      <p:cBhvr>
                                        <p:cTn id="154" dur="500" fill="hold"/>
                                        <p:tgtEl>
                                          <p:spTgt spid="901"/>
                                        </p:tgtEl>
                                        <p:attrNameLst>
                                          <p:attrName>fillcolor</p:attrName>
                                        </p:attrNameLst>
                                      </p:cBhvr>
                                      <p:to>
                                        <a:srgbClr val="00B0F0"/>
                                      </p:to>
                                    </p:animClr>
                                    <p:set>
                                      <p:cBhvr>
                                        <p:cTn id="155" dur="500" fill="hold"/>
                                        <p:tgtEl>
                                          <p:spTgt spid="901"/>
                                        </p:tgtEl>
                                        <p:attrNameLst>
                                          <p:attrName>fill.type</p:attrName>
                                        </p:attrNameLst>
                                      </p:cBhvr>
                                      <p:to>
                                        <p:strVal val="solid"/>
                                      </p:to>
                                    </p:set>
                                    <p:set>
                                      <p:cBhvr>
                                        <p:cTn id="156" dur="500" fill="hold"/>
                                        <p:tgtEl>
                                          <p:spTgt spid="901"/>
                                        </p:tgtEl>
                                        <p:attrNameLst>
                                          <p:attrName>fill.on</p:attrName>
                                        </p:attrNameLst>
                                      </p:cBhvr>
                                      <p:to>
                                        <p:strVal val="true"/>
                                      </p:to>
                                    </p:set>
                                  </p:childTnLst>
                                </p:cTn>
                              </p:par>
                              <p:par>
                                <p:cTn id="157" presetID="1" presetClass="emph" presetSubtype="2" fill="hold" nodeType="withEffect">
                                  <p:stCondLst>
                                    <p:cond delay="0"/>
                                  </p:stCondLst>
                                  <p:childTnLst>
                                    <p:animClr clrSpc="rgb" dir="cw">
                                      <p:cBhvr>
                                        <p:cTn id="158" dur="500" fill="hold"/>
                                        <p:tgtEl>
                                          <p:spTgt spid="468"/>
                                        </p:tgtEl>
                                        <p:attrNameLst>
                                          <p:attrName>fillcolor</p:attrName>
                                        </p:attrNameLst>
                                      </p:cBhvr>
                                      <p:to>
                                        <a:srgbClr val="00B0F0"/>
                                      </p:to>
                                    </p:animClr>
                                    <p:set>
                                      <p:cBhvr>
                                        <p:cTn id="159" dur="500" fill="hold"/>
                                        <p:tgtEl>
                                          <p:spTgt spid="468"/>
                                        </p:tgtEl>
                                        <p:attrNameLst>
                                          <p:attrName>fill.type</p:attrName>
                                        </p:attrNameLst>
                                      </p:cBhvr>
                                      <p:to>
                                        <p:strVal val="solid"/>
                                      </p:to>
                                    </p:set>
                                    <p:set>
                                      <p:cBhvr>
                                        <p:cTn id="160" dur="500" fill="hold"/>
                                        <p:tgtEl>
                                          <p:spTgt spid="468"/>
                                        </p:tgtEl>
                                        <p:attrNameLst>
                                          <p:attrName>fill.on</p:attrName>
                                        </p:attrNameLst>
                                      </p:cBhvr>
                                      <p:to>
                                        <p:strVal val="true"/>
                                      </p:to>
                                    </p:set>
                                  </p:childTnLst>
                                </p:cTn>
                              </p:par>
                              <p:par>
                                <p:cTn id="161" presetID="1" presetClass="emph" presetSubtype="2" fill="hold" nodeType="withEffect">
                                  <p:stCondLst>
                                    <p:cond delay="0"/>
                                  </p:stCondLst>
                                  <p:childTnLst>
                                    <p:animClr clrSpc="rgb" dir="cw">
                                      <p:cBhvr>
                                        <p:cTn id="162" dur="500" fill="hold"/>
                                        <p:tgtEl>
                                          <p:spTgt spid="461"/>
                                        </p:tgtEl>
                                        <p:attrNameLst>
                                          <p:attrName>fillcolor</p:attrName>
                                        </p:attrNameLst>
                                      </p:cBhvr>
                                      <p:to>
                                        <a:srgbClr val="00B0F0"/>
                                      </p:to>
                                    </p:animClr>
                                    <p:set>
                                      <p:cBhvr>
                                        <p:cTn id="163" dur="500" fill="hold"/>
                                        <p:tgtEl>
                                          <p:spTgt spid="461"/>
                                        </p:tgtEl>
                                        <p:attrNameLst>
                                          <p:attrName>fill.type</p:attrName>
                                        </p:attrNameLst>
                                      </p:cBhvr>
                                      <p:to>
                                        <p:strVal val="solid"/>
                                      </p:to>
                                    </p:set>
                                    <p:set>
                                      <p:cBhvr>
                                        <p:cTn id="164" dur="500" fill="hold"/>
                                        <p:tgtEl>
                                          <p:spTgt spid="461"/>
                                        </p:tgtEl>
                                        <p:attrNameLst>
                                          <p:attrName>fill.on</p:attrName>
                                        </p:attrNameLst>
                                      </p:cBhvr>
                                      <p:to>
                                        <p:strVal val="true"/>
                                      </p:to>
                                    </p:set>
                                  </p:childTnLst>
                                </p:cTn>
                              </p:par>
                              <p:par>
                                <p:cTn id="165" presetID="1" presetClass="emph" presetSubtype="2" fill="hold" nodeType="withEffect">
                                  <p:stCondLst>
                                    <p:cond delay="0"/>
                                  </p:stCondLst>
                                  <p:childTnLst>
                                    <p:animClr clrSpc="rgb" dir="cw">
                                      <p:cBhvr>
                                        <p:cTn id="166" dur="500" fill="hold"/>
                                        <p:tgtEl>
                                          <p:spTgt spid="454"/>
                                        </p:tgtEl>
                                        <p:attrNameLst>
                                          <p:attrName>fillcolor</p:attrName>
                                        </p:attrNameLst>
                                      </p:cBhvr>
                                      <p:to>
                                        <a:srgbClr val="00B0F0"/>
                                      </p:to>
                                    </p:animClr>
                                    <p:set>
                                      <p:cBhvr>
                                        <p:cTn id="167" dur="500" fill="hold"/>
                                        <p:tgtEl>
                                          <p:spTgt spid="454"/>
                                        </p:tgtEl>
                                        <p:attrNameLst>
                                          <p:attrName>fill.type</p:attrName>
                                        </p:attrNameLst>
                                      </p:cBhvr>
                                      <p:to>
                                        <p:strVal val="solid"/>
                                      </p:to>
                                    </p:set>
                                    <p:set>
                                      <p:cBhvr>
                                        <p:cTn id="168" dur="500" fill="hold"/>
                                        <p:tgtEl>
                                          <p:spTgt spid="454"/>
                                        </p:tgtEl>
                                        <p:attrNameLst>
                                          <p:attrName>fill.on</p:attrName>
                                        </p:attrNameLst>
                                      </p:cBhvr>
                                      <p:to>
                                        <p:strVal val="true"/>
                                      </p:to>
                                    </p:set>
                                  </p:childTnLst>
                                </p:cTn>
                              </p:par>
                            </p:childTnLst>
                          </p:cTn>
                        </p:par>
                      </p:childTnLst>
                    </p:cTn>
                  </p:par>
                  <p:par>
                    <p:cTn id="169" fill="hold">
                      <p:stCondLst>
                        <p:cond delay="indefinite"/>
                      </p:stCondLst>
                      <p:childTnLst>
                        <p:par>
                          <p:cTn id="170" fill="hold">
                            <p:stCondLst>
                              <p:cond delay="0"/>
                            </p:stCondLst>
                            <p:childTnLst>
                              <p:par>
                                <p:cTn id="171" presetID="1" presetClass="emph" presetSubtype="2" fill="hold" nodeType="clickEffect">
                                  <p:stCondLst>
                                    <p:cond delay="0"/>
                                  </p:stCondLst>
                                  <p:childTnLst>
                                    <p:animClr clrSpc="rgb" dir="cw">
                                      <p:cBhvr>
                                        <p:cTn id="172" dur="500" fill="hold"/>
                                        <p:tgtEl>
                                          <p:spTgt spid="455"/>
                                        </p:tgtEl>
                                        <p:attrNameLst>
                                          <p:attrName>fillcolor</p:attrName>
                                        </p:attrNameLst>
                                      </p:cBhvr>
                                      <p:to>
                                        <a:srgbClr val="FF0000"/>
                                      </p:to>
                                    </p:animClr>
                                    <p:set>
                                      <p:cBhvr>
                                        <p:cTn id="173" dur="500" fill="hold"/>
                                        <p:tgtEl>
                                          <p:spTgt spid="455"/>
                                        </p:tgtEl>
                                        <p:attrNameLst>
                                          <p:attrName>fill.type</p:attrName>
                                        </p:attrNameLst>
                                      </p:cBhvr>
                                      <p:to>
                                        <p:strVal val="solid"/>
                                      </p:to>
                                    </p:set>
                                    <p:set>
                                      <p:cBhvr>
                                        <p:cTn id="174" dur="500" fill="hold"/>
                                        <p:tgtEl>
                                          <p:spTgt spid="455"/>
                                        </p:tgtEl>
                                        <p:attrNameLst>
                                          <p:attrName>fill.on</p:attrName>
                                        </p:attrNameLst>
                                      </p:cBhvr>
                                      <p:to>
                                        <p:strVal val="true"/>
                                      </p:to>
                                    </p:set>
                                  </p:childTnLst>
                                </p:cTn>
                              </p:par>
                              <p:par>
                                <p:cTn id="175" presetID="1" presetClass="emph" presetSubtype="2" fill="hold" nodeType="withEffect">
                                  <p:stCondLst>
                                    <p:cond delay="0"/>
                                  </p:stCondLst>
                                  <p:childTnLst>
                                    <p:animClr clrSpc="rgb" dir="cw">
                                      <p:cBhvr>
                                        <p:cTn id="176" dur="500" fill="hold"/>
                                        <p:tgtEl>
                                          <p:spTgt spid="462"/>
                                        </p:tgtEl>
                                        <p:attrNameLst>
                                          <p:attrName>fillcolor</p:attrName>
                                        </p:attrNameLst>
                                      </p:cBhvr>
                                      <p:to>
                                        <a:srgbClr val="FF0000"/>
                                      </p:to>
                                    </p:animClr>
                                    <p:set>
                                      <p:cBhvr>
                                        <p:cTn id="177" dur="500" fill="hold"/>
                                        <p:tgtEl>
                                          <p:spTgt spid="462"/>
                                        </p:tgtEl>
                                        <p:attrNameLst>
                                          <p:attrName>fill.type</p:attrName>
                                        </p:attrNameLst>
                                      </p:cBhvr>
                                      <p:to>
                                        <p:strVal val="solid"/>
                                      </p:to>
                                    </p:set>
                                    <p:set>
                                      <p:cBhvr>
                                        <p:cTn id="178" dur="500" fill="hold"/>
                                        <p:tgtEl>
                                          <p:spTgt spid="462"/>
                                        </p:tgtEl>
                                        <p:attrNameLst>
                                          <p:attrName>fill.on</p:attrName>
                                        </p:attrNameLst>
                                      </p:cBhvr>
                                      <p:to>
                                        <p:strVal val="true"/>
                                      </p:to>
                                    </p:set>
                                  </p:childTnLst>
                                </p:cTn>
                              </p:par>
                              <p:par>
                                <p:cTn id="179" presetID="1" presetClass="emph" presetSubtype="2" fill="hold" nodeType="withEffect">
                                  <p:stCondLst>
                                    <p:cond delay="0"/>
                                  </p:stCondLst>
                                  <p:childTnLst>
                                    <p:animClr clrSpc="rgb" dir="cw">
                                      <p:cBhvr>
                                        <p:cTn id="180" dur="500" fill="hold"/>
                                        <p:tgtEl>
                                          <p:spTgt spid="469"/>
                                        </p:tgtEl>
                                        <p:attrNameLst>
                                          <p:attrName>fillcolor</p:attrName>
                                        </p:attrNameLst>
                                      </p:cBhvr>
                                      <p:to>
                                        <a:srgbClr val="FF0000"/>
                                      </p:to>
                                    </p:animClr>
                                    <p:set>
                                      <p:cBhvr>
                                        <p:cTn id="181" dur="500" fill="hold"/>
                                        <p:tgtEl>
                                          <p:spTgt spid="469"/>
                                        </p:tgtEl>
                                        <p:attrNameLst>
                                          <p:attrName>fill.type</p:attrName>
                                        </p:attrNameLst>
                                      </p:cBhvr>
                                      <p:to>
                                        <p:strVal val="solid"/>
                                      </p:to>
                                    </p:set>
                                    <p:set>
                                      <p:cBhvr>
                                        <p:cTn id="182" dur="500" fill="hold"/>
                                        <p:tgtEl>
                                          <p:spTgt spid="469"/>
                                        </p:tgtEl>
                                        <p:attrNameLst>
                                          <p:attrName>fill.on</p:attrName>
                                        </p:attrNameLst>
                                      </p:cBhvr>
                                      <p:to>
                                        <p:strVal val="true"/>
                                      </p:to>
                                    </p:set>
                                  </p:childTnLst>
                                </p:cTn>
                              </p:par>
                              <p:par>
                                <p:cTn id="183" presetID="1" presetClass="emph" presetSubtype="2" fill="hold" nodeType="withEffect">
                                  <p:stCondLst>
                                    <p:cond delay="0"/>
                                  </p:stCondLst>
                                  <p:childTnLst>
                                    <p:animClr clrSpc="rgb" dir="cw">
                                      <p:cBhvr>
                                        <p:cTn id="184" dur="500" fill="hold"/>
                                        <p:tgtEl>
                                          <p:spTgt spid="902"/>
                                        </p:tgtEl>
                                        <p:attrNameLst>
                                          <p:attrName>fillcolor</p:attrName>
                                        </p:attrNameLst>
                                      </p:cBhvr>
                                      <p:to>
                                        <a:srgbClr val="FF0000"/>
                                      </p:to>
                                    </p:animClr>
                                    <p:set>
                                      <p:cBhvr>
                                        <p:cTn id="185" dur="500" fill="hold"/>
                                        <p:tgtEl>
                                          <p:spTgt spid="902"/>
                                        </p:tgtEl>
                                        <p:attrNameLst>
                                          <p:attrName>fill.type</p:attrName>
                                        </p:attrNameLst>
                                      </p:cBhvr>
                                      <p:to>
                                        <p:strVal val="solid"/>
                                      </p:to>
                                    </p:set>
                                    <p:set>
                                      <p:cBhvr>
                                        <p:cTn id="186" dur="500" fill="hold"/>
                                        <p:tgtEl>
                                          <p:spTgt spid="902"/>
                                        </p:tgtEl>
                                        <p:attrNameLst>
                                          <p:attrName>fill.on</p:attrName>
                                        </p:attrNameLst>
                                      </p:cBhvr>
                                      <p:to>
                                        <p:strVal val="true"/>
                                      </p:to>
                                    </p:set>
                                  </p:childTnLst>
                                </p:cTn>
                              </p:par>
                              <p:par>
                                <p:cTn id="187" presetID="1" presetClass="emph" presetSubtype="2" fill="hold" nodeType="withEffect">
                                  <p:stCondLst>
                                    <p:cond delay="0"/>
                                  </p:stCondLst>
                                  <p:childTnLst>
                                    <p:animClr clrSpc="rgb" dir="cw">
                                      <p:cBhvr>
                                        <p:cTn id="188" dur="500" fill="hold"/>
                                        <p:tgtEl>
                                          <p:spTgt spid="909"/>
                                        </p:tgtEl>
                                        <p:attrNameLst>
                                          <p:attrName>fillcolor</p:attrName>
                                        </p:attrNameLst>
                                      </p:cBhvr>
                                      <p:to>
                                        <a:srgbClr val="FF0000"/>
                                      </p:to>
                                    </p:animClr>
                                    <p:set>
                                      <p:cBhvr>
                                        <p:cTn id="189" dur="500" fill="hold"/>
                                        <p:tgtEl>
                                          <p:spTgt spid="909"/>
                                        </p:tgtEl>
                                        <p:attrNameLst>
                                          <p:attrName>fill.type</p:attrName>
                                        </p:attrNameLst>
                                      </p:cBhvr>
                                      <p:to>
                                        <p:strVal val="solid"/>
                                      </p:to>
                                    </p:set>
                                    <p:set>
                                      <p:cBhvr>
                                        <p:cTn id="190" dur="500" fill="hold"/>
                                        <p:tgtEl>
                                          <p:spTgt spid="909"/>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444500"/>
            <a:ext cx="8966200" cy="1054100"/>
          </a:xfrm>
        </p:spPr>
        <p:txBody>
          <a:bodyPr/>
          <a:lstStyle/>
          <a:p>
            <a:pPr algn="ctr"/>
            <a:r>
              <a:rPr lang="en-NZ" sz="2800" dirty="0" smtClean="0"/>
              <a:t>variability in risk</a:t>
            </a:r>
            <a:endParaRPr lang="en-NZ" sz="2800" dirty="0"/>
          </a:p>
        </p:txBody>
      </p:sp>
      <p:sp>
        <p:nvSpPr>
          <p:cNvPr id="39" name="TextBox 38"/>
          <p:cNvSpPr txBox="1"/>
          <p:nvPr/>
        </p:nvSpPr>
        <p:spPr>
          <a:xfrm>
            <a:off x="277179" y="1702306"/>
            <a:ext cx="660565" cy="369332"/>
          </a:xfrm>
          <a:prstGeom prst="rect">
            <a:avLst/>
          </a:prstGeom>
          <a:noFill/>
        </p:spPr>
        <p:txBody>
          <a:bodyPr wrap="none" rtlCol="0">
            <a:spAutoFit/>
          </a:bodyPr>
          <a:lstStyle/>
          <a:p>
            <a:r>
              <a:rPr lang="en-NZ" dirty="0" smtClean="0">
                <a:solidFill>
                  <a:schemeClr val="tx2"/>
                </a:solidFill>
              </a:rPr>
              <a:t>Birth</a:t>
            </a:r>
            <a:endParaRPr lang="en-NZ" dirty="0">
              <a:solidFill>
                <a:schemeClr val="tx2"/>
              </a:solidFill>
            </a:endParaRPr>
          </a:p>
        </p:txBody>
      </p:sp>
      <p:cxnSp>
        <p:nvCxnSpPr>
          <p:cNvPr id="40" name="Straight Arrow Connector 39"/>
          <p:cNvCxnSpPr>
            <a:stCxn id="39" idx="2"/>
          </p:cNvCxnSpPr>
          <p:nvPr/>
        </p:nvCxnSpPr>
        <p:spPr>
          <a:xfrm flipH="1">
            <a:off x="443120" y="2071638"/>
            <a:ext cx="164342" cy="5292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8424428" y="1988840"/>
            <a:ext cx="198808" cy="6306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7613402" y="1702306"/>
            <a:ext cx="897618" cy="369332"/>
          </a:xfrm>
          <a:prstGeom prst="rect">
            <a:avLst/>
          </a:prstGeom>
          <a:noFill/>
        </p:spPr>
        <p:txBody>
          <a:bodyPr wrap="none" rtlCol="0">
            <a:spAutoFit/>
          </a:bodyPr>
          <a:lstStyle/>
          <a:p>
            <a:r>
              <a:rPr lang="en-NZ" dirty="0" smtClean="0">
                <a:solidFill>
                  <a:schemeClr val="tx2"/>
                </a:solidFill>
              </a:rPr>
              <a:t>Age 26</a:t>
            </a:r>
            <a:endParaRPr lang="en-NZ" dirty="0">
              <a:solidFill>
                <a:schemeClr val="tx2"/>
              </a:solidFill>
            </a:endParaRPr>
          </a:p>
        </p:txBody>
      </p:sp>
      <p:pic>
        <p:nvPicPr>
          <p:cNvPr id="4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0217" y="4581128"/>
            <a:ext cx="4638675" cy="189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rotWithShape="1">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r="684"/>
          <a:stretch/>
        </p:blipFill>
        <p:spPr bwMode="auto">
          <a:xfrm>
            <a:off x="395536" y="2615719"/>
            <a:ext cx="8280000" cy="181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094703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xit" presetSubtype="8" fill="hold" nodeType="clickEffect">
                                  <p:stCondLst>
                                    <p:cond delay="0"/>
                                  </p:stCondLst>
                                  <p:childTnLst>
                                    <p:anim calcmode="lin" valueType="num">
                                      <p:cBhvr additive="base">
                                        <p:cTn id="26" dur="500"/>
                                        <p:tgtEl>
                                          <p:spTgt spid="1028"/>
                                        </p:tgtEl>
                                        <p:attrNameLst>
                                          <p:attrName>ppt_x</p:attrName>
                                        </p:attrNameLst>
                                      </p:cBhvr>
                                      <p:tavLst>
                                        <p:tav tm="0">
                                          <p:val>
                                            <p:strVal val="ppt_x"/>
                                          </p:val>
                                        </p:tav>
                                        <p:tav tm="100000">
                                          <p:val>
                                            <p:strVal val="0-ppt_w/2"/>
                                          </p:val>
                                        </p:tav>
                                      </p:tavLst>
                                    </p:anim>
                                    <p:anim calcmode="lin" valueType="num">
                                      <p:cBhvr additive="base">
                                        <p:cTn id="27" dur="500"/>
                                        <p:tgtEl>
                                          <p:spTgt spid="1028"/>
                                        </p:tgtEl>
                                        <p:attrNameLst>
                                          <p:attrName>ppt_y</p:attrName>
                                        </p:attrNameLst>
                                      </p:cBhvr>
                                      <p:tavLst>
                                        <p:tav tm="0">
                                          <p:val>
                                            <p:strVal val="ppt_y"/>
                                          </p:val>
                                        </p:tav>
                                        <p:tav tm="100000">
                                          <p:val>
                                            <p:strVal val="ppt_y"/>
                                          </p:val>
                                        </p:tav>
                                      </p:tavLst>
                                    </p:anim>
                                    <p:set>
                                      <p:cBhvr>
                                        <p:cTn id="28" dur="1" fill="hold">
                                          <p:stCondLst>
                                            <p:cond delay="499"/>
                                          </p:stCondLst>
                                        </p:cTn>
                                        <p:tgtEl>
                                          <p:spTgt spid="1028"/>
                                        </p:tgtEl>
                                        <p:attrNameLst>
                                          <p:attrName>style.visibility</p:attrName>
                                        </p:attrNameLst>
                                      </p:cBhvr>
                                      <p:to>
                                        <p:strVal val="hidden"/>
                                      </p:to>
                                    </p:set>
                                  </p:childTnLst>
                                </p:cTn>
                              </p:par>
                              <p:par>
                                <p:cTn id="29" presetID="2" presetClass="exit" presetSubtype="8" fill="hold" nodeType="withEffect">
                                  <p:stCondLst>
                                    <p:cond delay="0"/>
                                  </p:stCondLst>
                                  <p:childTnLst>
                                    <p:anim calcmode="lin" valueType="num">
                                      <p:cBhvr additive="base">
                                        <p:cTn id="30" dur="500"/>
                                        <p:tgtEl>
                                          <p:spTgt spid="40"/>
                                        </p:tgtEl>
                                        <p:attrNameLst>
                                          <p:attrName>ppt_x</p:attrName>
                                        </p:attrNameLst>
                                      </p:cBhvr>
                                      <p:tavLst>
                                        <p:tav tm="0">
                                          <p:val>
                                            <p:strVal val="ppt_x"/>
                                          </p:val>
                                        </p:tav>
                                        <p:tav tm="100000">
                                          <p:val>
                                            <p:strVal val="0-ppt_w/2"/>
                                          </p:val>
                                        </p:tav>
                                      </p:tavLst>
                                    </p:anim>
                                    <p:anim calcmode="lin" valueType="num">
                                      <p:cBhvr additive="base">
                                        <p:cTn id="31" dur="500"/>
                                        <p:tgtEl>
                                          <p:spTgt spid="40"/>
                                        </p:tgtEl>
                                        <p:attrNameLst>
                                          <p:attrName>ppt_y</p:attrName>
                                        </p:attrNameLst>
                                      </p:cBhvr>
                                      <p:tavLst>
                                        <p:tav tm="0">
                                          <p:val>
                                            <p:strVal val="ppt_y"/>
                                          </p:val>
                                        </p:tav>
                                        <p:tav tm="100000">
                                          <p:val>
                                            <p:strVal val="ppt_y"/>
                                          </p:val>
                                        </p:tav>
                                      </p:tavLst>
                                    </p:anim>
                                    <p:set>
                                      <p:cBhvr>
                                        <p:cTn id="32" dur="1" fill="hold">
                                          <p:stCondLst>
                                            <p:cond delay="499"/>
                                          </p:stCondLst>
                                        </p:cTn>
                                        <p:tgtEl>
                                          <p:spTgt spid="40"/>
                                        </p:tgtEl>
                                        <p:attrNameLst>
                                          <p:attrName>style.visibility</p:attrName>
                                        </p:attrNameLst>
                                      </p:cBhvr>
                                      <p:to>
                                        <p:strVal val="hidden"/>
                                      </p:to>
                                    </p:set>
                                  </p:childTnLst>
                                </p:cTn>
                              </p:par>
                              <p:par>
                                <p:cTn id="33" presetID="2" presetClass="exit" presetSubtype="8" fill="hold" grpId="1" nodeType="withEffect">
                                  <p:stCondLst>
                                    <p:cond delay="0"/>
                                  </p:stCondLst>
                                  <p:childTnLst>
                                    <p:anim calcmode="lin" valueType="num">
                                      <p:cBhvr additive="base">
                                        <p:cTn id="34" dur="500"/>
                                        <p:tgtEl>
                                          <p:spTgt spid="39"/>
                                        </p:tgtEl>
                                        <p:attrNameLst>
                                          <p:attrName>ppt_x</p:attrName>
                                        </p:attrNameLst>
                                      </p:cBhvr>
                                      <p:tavLst>
                                        <p:tav tm="0">
                                          <p:val>
                                            <p:strVal val="ppt_x"/>
                                          </p:val>
                                        </p:tav>
                                        <p:tav tm="100000">
                                          <p:val>
                                            <p:strVal val="0-ppt_w/2"/>
                                          </p:val>
                                        </p:tav>
                                      </p:tavLst>
                                    </p:anim>
                                    <p:anim calcmode="lin" valueType="num">
                                      <p:cBhvr additive="base">
                                        <p:cTn id="35" dur="500"/>
                                        <p:tgtEl>
                                          <p:spTgt spid="39"/>
                                        </p:tgtEl>
                                        <p:attrNameLst>
                                          <p:attrName>ppt_y</p:attrName>
                                        </p:attrNameLst>
                                      </p:cBhvr>
                                      <p:tavLst>
                                        <p:tav tm="0">
                                          <p:val>
                                            <p:strVal val="ppt_y"/>
                                          </p:val>
                                        </p:tav>
                                        <p:tav tm="100000">
                                          <p:val>
                                            <p:strVal val="ppt_y"/>
                                          </p:val>
                                        </p:tav>
                                      </p:tavLst>
                                    </p:anim>
                                    <p:set>
                                      <p:cBhvr>
                                        <p:cTn id="36" dur="1" fill="hold">
                                          <p:stCondLst>
                                            <p:cond delay="499"/>
                                          </p:stCondLst>
                                        </p:cTn>
                                        <p:tgtEl>
                                          <p:spTgt spid="39"/>
                                        </p:tgtEl>
                                        <p:attrNameLst>
                                          <p:attrName>style.visibility</p:attrName>
                                        </p:attrNameLst>
                                      </p:cBhvr>
                                      <p:to>
                                        <p:strVal val="hidden"/>
                                      </p:to>
                                    </p:set>
                                  </p:childTnLst>
                                </p:cTn>
                              </p:par>
                              <p:par>
                                <p:cTn id="37" presetID="2" presetClass="exit" presetSubtype="8" fill="hold" grpId="1" nodeType="withEffect">
                                  <p:stCondLst>
                                    <p:cond delay="0"/>
                                  </p:stCondLst>
                                  <p:childTnLst>
                                    <p:anim calcmode="lin" valueType="num">
                                      <p:cBhvr additive="base">
                                        <p:cTn id="38" dur="500"/>
                                        <p:tgtEl>
                                          <p:spTgt spid="42"/>
                                        </p:tgtEl>
                                        <p:attrNameLst>
                                          <p:attrName>ppt_x</p:attrName>
                                        </p:attrNameLst>
                                      </p:cBhvr>
                                      <p:tavLst>
                                        <p:tav tm="0">
                                          <p:val>
                                            <p:strVal val="ppt_x"/>
                                          </p:val>
                                        </p:tav>
                                        <p:tav tm="100000">
                                          <p:val>
                                            <p:strVal val="0-ppt_w/2"/>
                                          </p:val>
                                        </p:tav>
                                      </p:tavLst>
                                    </p:anim>
                                    <p:anim calcmode="lin" valueType="num">
                                      <p:cBhvr additive="base">
                                        <p:cTn id="39" dur="500"/>
                                        <p:tgtEl>
                                          <p:spTgt spid="42"/>
                                        </p:tgtEl>
                                        <p:attrNameLst>
                                          <p:attrName>ppt_y</p:attrName>
                                        </p:attrNameLst>
                                      </p:cBhvr>
                                      <p:tavLst>
                                        <p:tav tm="0">
                                          <p:val>
                                            <p:strVal val="ppt_y"/>
                                          </p:val>
                                        </p:tav>
                                        <p:tav tm="100000">
                                          <p:val>
                                            <p:strVal val="ppt_y"/>
                                          </p:val>
                                        </p:tav>
                                      </p:tavLst>
                                    </p:anim>
                                    <p:set>
                                      <p:cBhvr>
                                        <p:cTn id="40" dur="1" fill="hold">
                                          <p:stCondLst>
                                            <p:cond delay="499"/>
                                          </p:stCondLst>
                                        </p:cTn>
                                        <p:tgtEl>
                                          <p:spTgt spid="42"/>
                                        </p:tgtEl>
                                        <p:attrNameLst>
                                          <p:attrName>style.visibility</p:attrName>
                                        </p:attrNameLst>
                                      </p:cBhvr>
                                      <p:to>
                                        <p:strVal val="hidden"/>
                                      </p:to>
                                    </p:set>
                                  </p:childTnLst>
                                </p:cTn>
                              </p:par>
                              <p:par>
                                <p:cTn id="41" presetID="2" presetClass="exit" presetSubtype="8" fill="hold" nodeType="withEffect">
                                  <p:stCondLst>
                                    <p:cond delay="0"/>
                                  </p:stCondLst>
                                  <p:childTnLst>
                                    <p:anim calcmode="lin" valueType="num">
                                      <p:cBhvr additive="base">
                                        <p:cTn id="42" dur="500"/>
                                        <p:tgtEl>
                                          <p:spTgt spid="41"/>
                                        </p:tgtEl>
                                        <p:attrNameLst>
                                          <p:attrName>ppt_x</p:attrName>
                                        </p:attrNameLst>
                                      </p:cBhvr>
                                      <p:tavLst>
                                        <p:tav tm="0">
                                          <p:val>
                                            <p:strVal val="ppt_x"/>
                                          </p:val>
                                        </p:tav>
                                        <p:tav tm="100000">
                                          <p:val>
                                            <p:strVal val="0-ppt_w/2"/>
                                          </p:val>
                                        </p:tav>
                                      </p:tavLst>
                                    </p:anim>
                                    <p:anim calcmode="lin" valueType="num">
                                      <p:cBhvr additive="base">
                                        <p:cTn id="43" dur="500"/>
                                        <p:tgtEl>
                                          <p:spTgt spid="41"/>
                                        </p:tgtEl>
                                        <p:attrNameLst>
                                          <p:attrName>ppt_y</p:attrName>
                                        </p:attrNameLst>
                                      </p:cBhvr>
                                      <p:tavLst>
                                        <p:tav tm="0">
                                          <p:val>
                                            <p:strVal val="ppt_y"/>
                                          </p:val>
                                        </p:tav>
                                        <p:tav tm="100000">
                                          <p:val>
                                            <p:strVal val="ppt_y"/>
                                          </p:val>
                                        </p:tav>
                                      </p:tavLst>
                                    </p:anim>
                                    <p:set>
                                      <p:cBhvr>
                                        <p:cTn id="44" dur="1" fill="hold">
                                          <p:stCondLst>
                                            <p:cond delay="499"/>
                                          </p:stCondLst>
                                        </p:cTn>
                                        <p:tgtEl>
                                          <p:spTgt spid="4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39" grpId="1"/>
      <p:bldP spid="42" grpId="0"/>
      <p:bldP spid="42"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444500"/>
            <a:ext cx="8966200" cy="1054100"/>
          </a:xfrm>
        </p:spPr>
        <p:txBody>
          <a:bodyPr/>
          <a:lstStyle/>
          <a:p>
            <a:pPr algn="ctr"/>
            <a:r>
              <a:rPr lang="en-NZ" sz="2800" dirty="0" smtClean="0"/>
              <a:t>variability in risk</a:t>
            </a:r>
            <a:endParaRPr lang="en-NZ" sz="2800" dirty="0"/>
          </a:p>
        </p:txBody>
      </p:sp>
      <p:cxnSp>
        <p:nvCxnSpPr>
          <p:cNvPr id="11" name="Straight Arrow Connector 10"/>
          <p:cNvCxnSpPr/>
          <p:nvPr/>
        </p:nvCxnSpPr>
        <p:spPr>
          <a:xfrm>
            <a:off x="1718218" y="2253419"/>
            <a:ext cx="238825" cy="2444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86127" y="1658909"/>
            <a:ext cx="1506823" cy="646331"/>
          </a:xfrm>
          <a:prstGeom prst="rect">
            <a:avLst/>
          </a:prstGeom>
          <a:noFill/>
        </p:spPr>
        <p:txBody>
          <a:bodyPr wrap="none" rtlCol="0">
            <a:spAutoFit/>
          </a:bodyPr>
          <a:lstStyle/>
          <a:p>
            <a:pPr algn="ctr"/>
            <a:r>
              <a:rPr lang="en-NZ" dirty="0" smtClean="0">
                <a:solidFill>
                  <a:schemeClr val="tx2"/>
                </a:solidFill>
              </a:rPr>
              <a:t>Assault</a:t>
            </a:r>
            <a:br>
              <a:rPr lang="en-NZ" dirty="0" smtClean="0">
                <a:solidFill>
                  <a:schemeClr val="tx2"/>
                </a:solidFill>
              </a:rPr>
            </a:br>
            <a:r>
              <a:rPr lang="en-NZ" dirty="0" smtClean="0">
                <a:solidFill>
                  <a:schemeClr val="tx2"/>
                </a:solidFill>
              </a:rPr>
              <a:t>(first offence)</a:t>
            </a:r>
            <a:endParaRPr lang="en-NZ" dirty="0">
              <a:solidFill>
                <a:schemeClr val="tx2"/>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0217" y="4581128"/>
            <a:ext cx="4638675" cy="189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9" name="Straight Arrow Connector 18"/>
          <p:cNvCxnSpPr>
            <a:stCxn id="20" idx="0"/>
          </p:cNvCxnSpPr>
          <p:nvPr/>
        </p:nvCxnSpPr>
        <p:spPr>
          <a:xfrm flipH="1" flipV="1">
            <a:off x="3106980" y="2932957"/>
            <a:ext cx="235968" cy="9734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443984" y="3906409"/>
            <a:ext cx="1797928" cy="369332"/>
          </a:xfrm>
          <a:prstGeom prst="rect">
            <a:avLst/>
          </a:prstGeom>
          <a:noFill/>
        </p:spPr>
        <p:txBody>
          <a:bodyPr wrap="none" rtlCol="0">
            <a:spAutoFit/>
          </a:bodyPr>
          <a:lstStyle/>
          <a:p>
            <a:r>
              <a:rPr lang="en-NZ" dirty="0" smtClean="0">
                <a:solidFill>
                  <a:schemeClr val="tx2"/>
                </a:solidFill>
              </a:rPr>
              <a:t>Custody remand</a:t>
            </a:r>
            <a:endParaRPr lang="en-NZ" dirty="0">
              <a:solidFill>
                <a:schemeClr val="tx2"/>
              </a:solidFill>
            </a:endParaRPr>
          </a:p>
        </p:txBody>
      </p:sp>
      <p:cxnSp>
        <p:nvCxnSpPr>
          <p:cNvPr id="32" name="Straight Arrow Connector 31"/>
          <p:cNvCxnSpPr>
            <a:stCxn id="33" idx="0"/>
          </p:cNvCxnSpPr>
          <p:nvPr/>
        </p:nvCxnSpPr>
        <p:spPr>
          <a:xfrm flipH="1" flipV="1">
            <a:off x="3675617" y="2935484"/>
            <a:ext cx="778843" cy="3503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3544275" y="3285790"/>
            <a:ext cx="1820370" cy="646331"/>
          </a:xfrm>
          <a:prstGeom prst="rect">
            <a:avLst/>
          </a:prstGeom>
          <a:noFill/>
        </p:spPr>
        <p:txBody>
          <a:bodyPr wrap="none" rtlCol="0">
            <a:spAutoFit/>
          </a:bodyPr>
          <a:lstStyle/>
          <a:p>
            <a:r>
              <a:rPr lang="en-NZ" dirty="0" smtClean="0">
                <a:solidFill>
                  <a:schemeClr val="tx2"/>
                </a:solidFill>
              </a:rPr>
              <a:t>Sentenced</a:t>
            </a:r>
          </a:p>
          <a:p>
            <a:r>
              <a:rPr lang="en-NZ" dirty="0" smtClean="0">
                <a:solidFill>
                  <a:schemeClr val="tx2"/>
                </a:solidFill>
              </a:rPr>
              <a:t>to imprisonment</a:t>
            </a:r>
            <a:endParaRPr lang="en-NZ" dirty="0">
              <a:solidFill>
                <a:schemeClr val="tx2"/>
              </a:solidFill>
            </a:endParaRPr>
          </a:p>
        </p:txBody>
      </p:sp>
      <p:cxnSp>
        <p:nvCxnSpPr>
          <p:cNvPr id="36" name="Straight Arrow Connector 35"/>
          <p:cNvCxnSpPr/>
          <p:nvPr/>
        </p:nvCxnSpPr>
        <p:spPr>
          <a:xfrm flipH="1" flipV="1">
            <a:off x="5904148" y="2895688"/>
            <a:ext cx="368336" cy="5333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5724128" y="3398577"/>
            <a:ext cx="1316835" cy="646331"/>
          </a:xfrm>
          <a:prstGeom prst="rect">
            <a:avLst/>
          </a:prstGeom>
          <a:noFill/>
        </p:spPr>
        <p:txBody>
          <a:bodyPr wrap="none" rtlCol="0">
            <a:spAutoFit/>
          </a:bodyPr>
          <a:lstStyle/>
          <a:p>
            <a:r>
              <a:rPr lang="en-NZ" dirty="0" smtClean="0">
                <a:solidFill>
                  <a:schemeClr val="tx2"/>
                </a:solidFill>
              </a:rPr>
              <a:t>Released </a:t>
            </a:r>
            <a:br>
              <a:rPr lang="en-NZ" dirty="0" smtClean="0">
                <a:solidFill>
                  <a:schemeClr val="tx2"/>
                </a:solidFill>
              </a:rPr>
            </a:br>
            <a:r>
              <a:rPr lang="en-NZ" dirty="0" smtClean="0">
                <a:solidFill>
                  <a:schemeClr val="tx2"/>
                </a:solidFill>
              </a:rPr>
              <a:t>onto Parole</a:t>
            </a:r>
            <a:endParaRPr lang="en-NZ" dirty="0">
              <a:solidFill>
                <a:schemeClr val="tx2"/>
              </a:solidFill>
            </a:endParaRPr>
          </a:p>
        </p:txBody>
      </p:sp>
      <p:cxnSp>
        <p:nvCxnSpPr>
          <p:cNvPr id="23" name="Straight Arrow Connector 22"/>
          <p:cNvCxnSpPr/>
          <p:nvPr/>
        </p:nvCxnSpPr>
        <p:spPr>
          <a:xfrm flipV="1">
            <a:off x="1969644" y="2790500"/>
            <a:ext cx="573987" cy="4952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917381" y="3260078"/>
            <a:ext cx="1380506" cy="646331"/>
          </a:xfrm>
          <a:prstGeom prst="rect">
            <a:avLst/>
          </a:prstGeom>
          <a:noFill/>
        </p:spPr>
        <p:txBody>
          <a:bodyPr wrap="none" rtlCol="0">
            <a:spAutoFit/>
          </a:bodyPr>
          <a:lstStyle/>
          <a:p>
            <a:r>
              <a:rPr lang="en-NZ" dirty="0" smtClean="0">
                <a:solidFill>
                  <a:schemeClr val="tx2"/>
                </a:solidFill>
              </a:rPr>
              <a:t>Community </a:t>
            </a:r>
            <a:br>
              <a:rPr lang="en-NZ" dirty="0" smtClean="0">
                <a:solidFill>
                  <a:schemeClr val="tx2"/>
                </a:solidFill>
              </a:rPr>
            </a:br>
            <a:r>
              <a:rPr lang="en-NZ" dirty="0" smtClean="0">
                <a:solidFill>
                  <a:schemeClr val="tx2"/>
                </a:solidFill>
              </a:rPr>
              <a:t>sentence</a:t>
            </a:r>
            <a:endParaRPr lang="en-NZ" dirty="0">
              <a:solidFill>
                <a:schemeClr val="tx2"/>
              </a:solidFill>
            </a:endParaRPr>
          </a:p>
        </p:txBody>
      </p:sp>
      <p:sp>
        <p:nvSpPr>
          <p:cNvPr id="26" name="TextBox 25"/>
          <p:cNvSpPr txBox="1"/>
          <p:nvPr/>
        </p:nvSpPr>
        <p:spPr>
          <a:xfrm>
            <a:off x="3106976" y="1663277"/>
            <a:ext cx="1067215" cy="646331"/>
          </a:xfrm>
          <a:prstGeom prst="rect">
            <a:avLst/>
          </a:prstGeom>
          <a:noFill/>
        </p:spPr>
        <p:txBody>
          <a:bodyPr wrap="none" rtlCol="0">
            <a:spAutoFit/>
          </a:bodyPr>
          <a:lstStyle/>
          <a:p>
            <a:r>
              <a:rPr lang="en-NZ" dirty="0" smtClean="0">
                <a:solidFill>
                  <a:schemeClr val="tx2"/>
                </a:solidFill>
              </a:rPr>
              <a:t>Robbery </a:t>
            </a:r>
            <a:br>
              <a:rPr lang="en-NZ" dirty="0" smtClean="0">
                <a:solidFill>
                  <a:schemeClr val="tx2"/>
                </a:solidFill>
              </a:rPr>
            </a:br>
            <a:r>
              <a:rPr lang="en-NZ" dirty="0" smtClean="0">
                <a:solidFill>
                  <a:schemeClr val="tx2"/>
                </a:solidFill>
              </a:rPr>
              <a:t>offence</a:t>
            </a:r>
            <a:endParaRPr lang="en-NZ" dirty="0">
              <a:solidFill>
                <a:schemeClr val="tx2"/>
              </a:solidFill>
            </a:endParaRPr>
          </a:p>
        </p:txBody>
      </p:sp>
      <p:cxnSp>
        <p:nvCxnSpPr>
          <p:cNvPr id="29" name="Straight Arrow Connector 28"/>
          <p:cNvCxnSpPr/>
          <p:nvPr/>
        </p:nvCxnSpPr>
        <p:spPr>
          <a:xfrm flipH="1">
            <a:off x="3007132" y="2253419"/>
            <a:ext cx="480728" cy="22517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31" name="Picture 4"/>
          <p:cNvPicPr>
            <a:picLocks noChangeAspect="1" noChangeArrowheads="1"/>
          </p:cNvPicPr>
          <p:nvPr/>
        </p:nvPicPr>
        <p:blipFill rotWithShape="1">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l="65748" t="11798" r="9692" b="-2"/>
          <a:stretch/>
        </p:blipFill>
        <p:spPr bwMode="auto">
          <a:xfrm>
            <a:off x="1910198" y="2494627"/>
            <a:ext cx="5618986" cy="438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9" name="Straight Arrow Connector 38"/>
          <p:cNvCxnSpPr/>
          <p:nvPr/>
        </p:nvCxnSpPr>
        <p:spPr>
          <a:xfrm flipH="1" flipV="1">
            <a:off x="7220983" y="2811855"/>
            <a:ext cx="478397" cy="2666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7380312" y="3133813"/>
            <a:ext cx="1563057" cy="646331"/>
          </a:xfrm>
          <a:prstGeom prst="rect">
            <a:avLst/>
          </a:prstGeom>
          <a:noFill/>
        </p:spPr>
        <p:txBody>
          <a:bodyPr wrap="none" rtlCol="0">
            <a:spAutoFit/>
          </a:bodyPr>
          <a:lstStyle/>
          <a:p>
            <a:r>
              <a:rPr lang="en-NZ" dirty="0" smtClean="0">
                <a:solidFill>
                  <a:schemeClr val="tx2"/>
                </a:solidFill>
              </a:rPr>
              <a:t>Parole period </a:t>
            </a:r>
          </a:p>
          <a:p>
            <a:r>
              <a:rPr lang="en-NZ" dirty="0" smtClean="0">
                <a:solidFill>
                  <a:schemeClr val="tx2"/>
                </a:solidFill>
              </a:rPr>
              <a:t>ends</a:t>
            </a:r>
            <a:endParaRPr lang="en-NZ" dirty="0">
              <a:solidFill>
                <a:schemeClr val="tx2"/>
              </a:solidFill>
            </a:endParaRPr>
          </a:p>
        </p:txBody>
      </p:sp>
    </p:spTree>
    <p:extLst>
      <p:ext uri="{BB962C8B-B14F-4D97-AF65-F5344CB8AC3E}">
        <p14:creationId xmlns:p14="http://schemas.microsoft.com/office/powerpoint/2010/main" val="145381284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7"/>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0"/>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0" grpId="0"/>
      <p:bldP spid="33" grpId="0"/>
      <p:bldP spid="37" grpId="0"/>
      <p:bldP spid="24" grpId="0"/>
      <p:bldP spid="26" grpId="0"/>
      <p:bldP spid="4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444500"/>
            <a:ext cx="8966200" cy="1054100"/>
          </a:xfrm>
        </p:spPr>
        <p:txBody>
          <a:bodyPr/>
          <a:lstStyle/>
          <a:p>
            <a:pPr algn="ctr"/>
            <a:r>
              <a:rPr lang="en-NZ" sz="2800" dirty="0" smtClean="0"/>
              <a:t>Typical offender Timelines</a:t>
            </a:r>
            <a:endParaRPr lang="en-NZ" sz="2800" dirty="0"/>
          </a:p>
        </p:txBody>
      </p:sp>
      <p:sp>
        <p:nvSpPr>
          <p:cNvPr id="3" name="TextBox 2"/>
          <p:cNvSpPr txBox="1"/>
          <p:nvPr/>
        </p:nvSpPr>
        <p:spPr>
          <a:xfrm>
            <a:off x="478985" y="2160044"/>
            <a:ext cx="2004075" cy="369332"/>
          </a:xfrm>
          <a:prstGeom prst="rect">
            <a:avLst/>
          </a:prstGeom>
          <a:noFill/>
        </p:spPr>
        <p:txBody>
          <a:bodyPr wrap="none" rtlCol="0">
            <a:spAutoFit/>
          </a:bodyPr>
          <a:lstStyle/>
          <a:p>
            <a:r>
              <a:rPr lang="en-NZ" dirty="0" smtClean="0">
                <a:solidFill>
                  <a:schemeClr val="tx2"/>
                </a:solidFill>
              </a:rPr>
              <a:t>Recidivist burglars</a:t>
            </a:r>
            <a:endParaRPr lang="en-NZ" dirty="0">
              <a:solidFill>
                <a:schemeClr val="tx2"/>
              </a:solidFill>
            </a:endParaRPr>
          </a:p>
        </p:txBody>
      </p:sp>
      <p:sp>
        <p:nvSpPr>
          <p:cNvPr id="6" name="TextBox 5"/>
          <p:cNvSpPr txBox="1"/>
          <p:nvPr/>
        </p:nvSpPr>
        <p:spPr>
          <a:xfrm>
            <a:off x="478985" y="4415868"/>
            <a:ext cx="2207527" cy="369332"/>
          </a:xfrm>
          <a:prstGeom prst="rect">
            <a:avLst/>
          </a:prstGeom>
          <a:noFill/>
        </p:spPr>
        <p:txBody>
          <a:bodyPr wrap="none" rtlCol="0">
            <a:spAutoFit/>
          </a:bodyPr>
          <a:lstStyle/>
          <a:p>
            <a:r>
              <a:rPr lang="en-NZ" dirty="0" smtClean="0">
                <a:solidFill>
                  <a:schemeClr val="tx2"/>
                </a:solidFill>
              </a:rPr>
              <a:t>Lower risk offenders</a:t>
            </a:r>
            <a:endParaRPr lang="en-NZ" dirty="0">
              <a:solidFill>
                <a:schemeClr val="tx2"/>
              </a:solidFill>
            </a:endParaRPr>
          </a:p>
        </p:txBody>
      </p:sp>
      <p:pic>
        <p:nvPicPr>
          <p:cNvPr id="4" name="Picture 2"/>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4682" y="4788045"/>
            <a:ext cx="7995058" cy="15084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3"/>
          <p:cNvPicPr>
            <a:picLocks noChangeAspect="1" noChangeArrowheads="1"/>
          </p:cNvPicPr>
          <p:nvPr/>
        </p:nvPicPr>
        <p:blipFill rotWithShape="1">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l="1086"/>
          <a:stretch/>
        </p:blipFill>
        <p:spPr bwMode="auto">
          <a:xfrm>
            <a:off x="574682" y="2564884"/>
            <a:ext cx="7995058" cy="14979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9769278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444500"/>
            <a:ext cx="8966200" cy="1054100"/>
          </a:xfrm>
        </p:spPr>
        <p:txBody>
          <a:bodyPr/>
          <a:lstStyle/>
          <a:p>
            <a:pPr algn="ctr"/>
            <a:r>
              <a:rPr lang="en-NZ" sz="2800" dirty="0" smtClean="0"/>
              <a:t>Offending-related needs </a:t>
            </a:r>
            <a:endParaRPr lang="en-NZ" sz="2800" i="1" dirty="0"/>
          </a:p>
        </p:txBody>
      </p:sp>
      <p:graphicFrame>
        <p:nvGraphicFramePr>
          <p:cNvPr id="16" name="Chart 15"/>
          <p:cNvGraphicFramePr/>
          <p:nvPr>
            <p:extLst>
              <p:ext uri="{D42A27DB-BD31-4B8C-83A1-F6EECF244321}">
                <p14:modId xmlns:p14="http://schemas.microsoft.com/office/powerpoint/2010/main" val="1050713898"/>
              </p:ext>
            </p:extLst>
          </p:nvPr>
        </p:nvGraphicFramePr>
        <p:xfrm>
          <a:off x="179512" y="2317328"/>
          <a:ext cx="8640960" cy="51983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Chart 16"/>
          <p:cNvGraphicFramePr/>
          <p:nvPr>
            <p:extLst>
              <p:ext uri="{D42A27DB-BD31-4B8C-83A1-F6EECF244321}">
                <p14:modId xmlns:p14="http://schemas.microsoft.com/office/powerpoint/2010/main" val="1823752031"/>
              </p:ext>
            </p:extLst>
          </p:nvPr>
        </p:nvGraphicFramePr>
        <p:xfrm>
          <a:off x="179512" y="2651118"/>
          <a:ext cx="8640960" cy="51983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Chart 17"/>
          <p:cNvGraphicFramePr/>
          <p:nvPr>
            <p:extLst>
              <p:ext uri="{D42A27DB-BD31-4B8C-83A1-F6EECF244321}">
                <p14:modId xmlns:p14="http://schemas.microsoft.com/office/powerpoint/2010/main" val="4132473232"/>
              </p:ext>
            </p:extLst>
          </p:nvPr>
        </p:nvGraphicFramePr>
        <p:xfrm>
          <a:off x="179512" y="2984908"/>
          <a:ext cx="8640960" cy="51983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9" name="Chart 18"/>
          <p:cNvGraphicFramePr/>
          <p:nvPr>
            <p:extLst>
              <p:ext uri="{D42A27DB-BD31-4B8C-83A1-F6EECF244321}">
                <p14:modId xmlns:p14="http://schemas.microsoft.com/office/powerpoint/2010/main" val="730101921"/>
              </p:ext>
            </p:extLst>
          </p:nvPr>
        </p:nvGraphicFramePr>
        <p:xfrm>
          <a:off x="179512" y="3318698"/>
          <a:ext cx="8640960" cy="51983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0" name="Chart 19"/>
          <p:cNvGraphicFramePr/>
          <p:nvPr>
            <p:extLst>
              <p:ext uri="{D42A27DB-BD31-4B8C-83A1-F6EECF244321}">
                <p14:modId xmlns:p14="http://schemas.microsoft.com/office/powerpoint/2010/main" val="4159330480"/>
              </p:ext>
            </p:extLst>
          </p:nvPr>
        </p:nvGraphicFramePr>
        <p:xfrm>
          <a:off x="179512" y="3652488"/>
          <a:ext cx="8640960" cy="519832"/>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1" name="Chart 20"/>
          <p:cNvGraphicFramePr/>
          <p:nvPr>
            <p:extLst>
              <p:ext uri="{D42A27DB-BD31-4B8C-83A1-F6EECF244321}">
                <p14:modId xmlns:p14="http://schemas.microsoft.com/office/powerpoint/2010/main" val="14696508"/>
              </p:ext>
            </p:extLst>
          </p:nvPr>
        </p:nvGraphicFramePr>
        <p:xfrm>
          <a:off x="179512" y="3986278"/>
          <a:ext cx="8640960" cy="519832"/>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22" name="Chart 21"/>
          <p:cNvGraphicFramePr/>
          <p:nvPr>
            <p:extLst>
              <p:ext uri="{D42A27DB-BD31-4B8C-83A1-F6EECF244321}">
                <p14:modId xmlns:p14="http://schemas.microsoft.com/office/powerpoint/2010/main" val="3049707110"/>
              </p:ext>
            </p:extLst>
          </p:nvPr>
        </p:nvGraphicFramePr>
        <p:xfrm>
          <a:off x="179512" y="4320068"/>
          <a:ext cx="8640960" cy="519832"/>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23" name="Chart 22"/>
          <p:cNvGraphicFramePr/>
          <p:nvPr>
            <p:extLst>
              <p:ext uri="{D42A27DB-BD31-4B8C-83A1-F6EECF244321}">
                <p14:modId xmlns:p14="http://schemas.microsoft.com/office/powerpoint/2010/main" val="836200198"/>
              </p:ext>
            </p:extLst>
          </p:nvPr>
        </p:nvGraphicFramePr>
        <p:xfrm>
          <a:off x="179512" y="4653858"/>
          <a:ext cx="8640960" cy="519832"/>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24" name="Chart 23"/>
          <p:cNvGraphicFramePr/>
          <p:nvPr>
            <p:extLst>
              <p:ext uri="{D42A27DB-BD31-4B8C-83A1-F6EECF244321}">
                <p14:modId xmlns:p14="http://schemas.microsoft.com/office/powerpoint/2010/main" val="932915518"/>
              </p:ext>
            </p:extLst>
          </p:nvPr>
        </p:nvGraphicFramePr>
        <p:xfrm>
          <a:off x="179512" y="4987648"/>
          <a:ext cx="8640960" cy="519832"/>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25" name="Chart 24"/>
          <p:cNvGraphicFramePr/>
          <p:nvPr>
            <p:extLst>
              <p:ext uri="{D42A27DB-BD31-4B8C-83A1-F6EECF244321}">
                <p14:modId xmlns:p14="http://schemas.microsoft.com/office/powerpoint/2010/main" val="2350053183"/>
              </p:ext>
            </p:extLst>
          </p:nvPr>
        </p:nvGraphicFramePr>
        <p:xfrm>
          <a:off x="179512" y="5321436"/>
          <a:ext cx="8640960" cy="519832"/>
        </p:xfrm>
        <a:graphic>
          <a:graphicData uri="http://schemas.openxmlformats.org/drawingml/2006/chart">
            <c:chart xmlns:c="http://schemas.openxmlformats.org/drawingml/2006/chart" xmlns:r="http://schemas.openxmlformats.org/officeDocument/2006/relationships" r:id="rId12"/>
          </a:graphicData>
        </a:graphic>
      </p:graphicFrame>
    </p:spTree>
    <p:extLst>
      <p:ext uri="{BB962C8B-B14F-4D97-AF65-F5344CB8AC3E}">
        <p14:creationId xmlns:p14="http://schemas.microsoft.com/office/powerpoint/2010/main" val="80736951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6" grpId="0">
        <p:bldAsOne/>
      </p:bldGraphic>
      <p:bldGraphic spid="17" grpId="0">
        <p:bldAsOne/>
      </p:bldGraphic>
      <p:bldGraphic spid="18" grpId="0">
        <p:bldAsOne/>
      </p:bldGraphic>
      <p:bldGraphic spid="19" grpId="0">
        <p:bldAsOne/>
      </p:bldGraphic>
      <p:bldGraphic spid="20" grpId="0">
        <p:bldAsOne/>
      </p:bldGraphic>
      <p:bldGraphic spid="21" grpId="0">
        <p:bldAsOne/>
      </p:bldGraphic>
      <p:bldGraphic spid="22" grpId="0">
        <p:bldAsOne/>
      </p:bldGraphic>
      <p:bldGraphic spid="23" grpId="0">
        <p:bldAsOne/>
      </p:bldGraphic>
      <p:bldGraphic spid="24" grpId="0">
        <p:bldAsOne/>
      </p:bldGraphic>
      <p:bldGraphic spid="25" grpId="0">
        <p:bldAsOne/>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2074</TotalTime>
  <Words>2273</Words>
  <Application>Microsoft Office PowerPoint</Application>
  <PresentationFormat>On-screen Show (4:3)</PresentationFormat>
  <Paragraphs>287</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Grid</vt:lpstr>
      <vt:lpstr>measuring the benefits of  correctional rehabilitation</vt:lpstr>
      <vt:lpstr>the outcome: Reducing Re-offending</vt:lpstr>
      <vt:lpstr>core questions in the Rehab “investment equation”</vt:lpstr>
      <vt:lpstr>Who to target?</vt:lpstr>
      <vt:lpstr>The centrality of RISK</vt:lpstr>
      <vt:lpstr>variability in risk</vt:lpstr>
      <vt:lpstr>variability in risk</vt:lpstr>
      <vt:lpstr>Typical offender Timelines</vt:lpstr>
      <vt:lpstr>Offending-related needs </vt:lpstr>
      <vt:lpstr>Programmes and services  available to offenders</vt:lpstr>
      <vt:lpstr>Programmes and services  available to offenders</vt:lpstr>
      <vt:lpstr> Rehabilitation Quotient (RQ) method </vt:lpstr>
      <vt:lpstr>Calculating reoffending rates</vt:lpstr>
      <vt:lpstr>PowerPoint Presentation</vt:lpstr>
      <vt:lpstr>PowerPoint Presentation</vt:lpstr>
      <vt:lpstr>PowerPoint Presentation</vt:lpstr>
      <vt:lpstr>Are the benefits worth the Cost?  Cost/benefit analysis</vt:lpstr>
      <vt:lpstr>COST/Benefit ratios</vt:lpstr>
      <vt:lpstr>Making best use of results</vt:lpstr>
      <vt:lpstr>measuring the benefits of  correctional rehabilitation</vt:lpstr>
    </vt:vector>
  </TitlesOfParts>
  <Company>Department Of Corrections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Driving Sustainable Long Term Performance  Presentation to the Minister of Finance 17 December 2014   Financial Pressures and Cost Drivers Presentation</dc:title>
  <dc:creator>CALVERT, Rachel (WELLHO)</dc:creator>
  <cp:lastModifiedBy>JOHNSTON, Peter (WELLHO)</cp:lastModifiedBy>
  <cp:revision>194</cp:revision>
  <cp:lastPrinted>2015-06-28T20:28:28Z</cp:lastPrinted>
  <dcterms:created xsi:type="dcterms:W3CDTF">2014-12-15T22:15:41Z</dcterms:created>
  <dcterms:modified xsi:type="dcterms:W3CDTF">2015-07-07T05:48:51Z</dcterms:modified>
</cp:coreProperties>
</file>